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477" r:id="rId3"/>
    <p:sldId id="500" r:id="rId4"/>
    <p:sldId id="473" r:id="rId5"/>
    <p:sldId id="476" r:id="rId6"/>
    <p:sldId id="481" r:id="rId7"/>
    <p:sldId id="482" r:id="rId8"/>
    <p:sldId id="483" r:id="rId9"/>
    <p:sldId id="518" r:id="rId10"/>
    <p:sldId id="519" r:id="rId11"/>
    <p:sldId id="484" r:id="rId12"/>
    <p:sldId id="520" r:id="rId13"/>
    <p:sldId id="470" r:id="rId14"/>
    <p:sldId id="479" r:id="rId15"/>
    <p:sldId id="514" r:id="rId16"/>
    <p:sldId id="517" r:id="rId17"/>
    <p:sldId id="526" r:id="rId18"/>
    <p:sldId id="521" r:id="rId19"/>
    <p:sldId id="522" r:id="rId20"/>
    <p:sldId id="523" r:id="rId21"/>
    <p:sldId id="524" r:id="rId22"/>
    <p:sldId id="534" r:id="rId23"/>
    <p:sldId id="527" r:id="rId24"/>
    <p:sldId id="528" r:id="rId25"/>
    <p:sldId id="529" r:id="rId26"/>
    <p:sldId id="530" r:id="rId27"/>
    <p:sldId id="531" r:id="rId28"/>
    <p:sldId id="532" r:id="rId29"/>
    <p:sldId id="533" r:id="rId30"/>
    <p:sldId id="429" r:id="rId31"/>
  </p:sldIdLst>
  <p:sldSz cx="9144000" cy="5143500" type="screen16x9"/>
  <p:notesSz cx="6810375" cy="99425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2A0649D-CBC4-124C-993F-08BD8C8B4D5B}">
          <p14:sldIdLst>
            <p14:sldId id="256"/>
            <p14:sldId id="477"/>
            <p14:sldId id="500"/>
            <p14:sldId id="473"/>
            <p14:sldId id="476"/>
            <p14:sldId id="481"/>
            <p14:sldId id="482"/>
            <p14:sldId id="483"/>
            <p14:sldId id="518"/>
            <p14:sldId id="519"/>
            <p14:sldId id="484"/>
            <p14:sldId id="520"/>
            <p14:sldId id="470"/>
            <p14:sldId id="479"/>
            <p14:sldId id="514"/>
            <p14:sldId id="517"/>
            <p14:sldId id="526"/>
            <p14:sldId id="521"/>
            <p14:sldId id="522"/>
            <p14:sldId id="523"/>
            <p14:sldId id="524"/>
            <p14:sldId id="534"/>
            <p14:sldId id="527"/>
            <p14:sldId id="528"/>
            <p14:sldId id="529"/>
            <p14:sldId id="530"/>
            <p14:sldId id="531"/>
            <p14:sldId id="532"/>
            <p14:sldId id="533"/>
            <p14:sldId id="4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804">
          <p15:clr>
            <a:srgbClr val="A4A3A4"/>
          </p15:clr>
        </p15:guide>
        <p15:guide id="3" orient="horz" pos="2754">
          <p15:clr>
            <a:srgbClr val="A4A3A4"/>
          </p15:clr>
        </p15:guide>
        <p15:guide id="4" pos="204">
          <p15:clr>
            <a:srgbClr val="A4A3A4"/>
          </p15:clr>
        </p15:guide>
        <p15:guide id="5" pos="5556">
          <p15:clr>
            <a:srgbClr val="A4A3A4"/>
          </p15:clr>
        </p15:guide>
        <p15:guide id="6" pos="748">
          <p15:clr>
            <a:srgbClr val="A4A3A4"/>
          </p15:clr>
        </p15:guide>
        <p15:guide id="7" pos="501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jolaine.sala" initials="m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F24"/>
    <a:srgbClr val="98B8B4"/>
    <a:srgbClr val="87788B"/>
    <a:srgbClr val="006880"/>
    <a:srgbClr val="6DCCBB"/>
    <a:srgbClr val="003366"/>
    <a:srgbClr val="C9443E"/>
    <a:srgbClr val="66FF33"/>
    <a:srgbClr val="003E5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131" autoAdjust="0"/>
    <p:restoredTop sz="50000" autoAdjust="0"/>
  </p:normalViewPr>
  <p:slideViewPr>
    <p:cSldViewPr showGuides="1">
      <p:cViewPr varScale="1">
        <p:scale>
          <a:sx n="65" d="100"/>
          <a:sy n="65" d="100"/>
        </p:scale>
        <p:origin x="192" y="1200"/>
      </p:cViewPr>
      <p:guideLst>
        <p:guide orient="horz" pos="1620"/>
        <p:guide orient="horz" pos="804"/>
        <p:guide orient="horz" pos="2754"/>
        <p:guide pos="204"/>
        <p:guide pos="5556"/>
        <p:guide pos="748"/>
        <p:guide pos="5012"/>
      </p:guideLst>
    </p:cSldViewPr>
  </p:slideViewPr>
  <p:outlineViewPr>
    <p:cViewPr>
      <p:scale>
        <a:sx n="33" d="100"/>
        <a:sy n="33" d="100"/>
      </p:scale>
      <p:origin x="0" y="431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C6D68-625B-F54A-8662-C30A4ACE6244}" type="doc">
      <dgm:prSet loTypeId="urn:microsoft.com/office/officeart/2008/layout/AlternatingHexagon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8B43DD5-82DF-B540-ACA7-15617BBDFD1F}">
      <dgm:prSet phldrT="[Texte]" custT="1"/>
      <dgm:spPr/>
      <dgm:t>
        <a:bodyPr/>
        <a:lstStyle/>
        <a:p>
          <a:r>
            <a:rPr lang="fr-FR" sz="1400" dirty="0" smtClean="0"/>
            <a:t>X-Tech : 16 incubés</a:t>
          </a:r>
          <a:endParaRPr lang="fr-FR" sz="1400" dirty="0"/>
        </a:p>
      </dgm:t>
    </dgm:pt>
    <dgm:pt modelId="{890DF6DE-4ACB-B549-9BEE-F295D79F0B28}" type="parTrans" cxnId="{30B06FAE-70DB-6540-B0DF-FCE839783A83}">
      <dgm:prSet/>
      <dgm:spPr/>
      <dgm:t>
        <a:bodyPr/>
        <a:lstStyle/>
        <a:p>
          <a:endParaRPr lang="fr-FR"/>
        </a:p>
      </dgm:t>
    </dgm:pt>
    <dgm:pt modelId="{01D620E5-2FC3-7F41-B204-9FBD3558F4A6}" type="sibTrans" cxnId="{30B06FAE-70DB-6540-B0DF-FCE839783A83}">
      <dgm:prSet custT="1"/>
      <dgm:spPr/>
      <dgm:t>
        <a:bodyPr/>
        <a:lstStyle/>
        <a:p>
          <a:r>
            <a:rPr lang="fr-FR" sz="1400" b="1" dirty="0" smtClean="0"/>
            <a:t>X-UP :</a:t>
          </a:r>
        </a:p>
        <a:p>
          <a:r>
            <a:rPr lang="fr-FR" sz="1400" b="1" dirty="0" smtClean="0"/>
            <a:t>de 5 à 7 accélérés</a:t>
          </a:r>
          <a:endParaRPr lang="fr-FR" sz="1400" b="1" dirty="0"/>
        </a:p>
      </dgm:t>
    </dgm:pt>
    <dgm:pt modelId="{DD058A19-AD59-0241-8756-7C7E480D9B71}">
      <dgm:prSet phldrT="[Texte]" custT="1"/>
      <dgm:spPr/>
      <dgm:t>
        <a:bodyPr/>
        <a:lstStyle/>
        <a:p>
          <a:r>
            <a:rPr lang="fr-FR" sz="1400" b="1" dirty="0" err="1" smtClean="0"/>
            <a:t>Drahi</a:t>
          </a:r>
          <a:r>
            <a:rPr lang="fr-FR" sz="1400" b="1" dirty="0" smtClean="0"/>
            <a:t>-X Center : de + en + animé</a:t>
          </a:r>
          <a:endParaRPr lang="fr-FR" sz="1400" b="1" dirty="0"/>
        </a:p>
      </dgm:t>
    </dgm:pt>
    <dgm:pt modelId="{6CBED587-B7E2-564D-851E-2396C0F7E06A}" type="parTrans" cxnId="{BBA90BF1-2D3B-3F47-A30C-AA2616A4839D}">
      <dgm:prSet/>
      <dgm:spPr/>
      <dgm:t>
        <a:bodyPr/>
        <a:lstStyle/>
        <a:p>
          <a:endParaRPr lang="fr-FR"/>
        </a:p>
      </dgm:t>
    </dgm:pt>
    <dgm:pt modelId="{D9373484-323F-124C-9421-EF24888EE336}" type="sibTrans" cxnId="{BBA90BF1-2D3B-3F47-A30C-AA2616A4839D}">
      <dgm:prSet custT="1"/>
      <dgm:spPr/>
      <dgm:t>
        <a:bodyPr lIns="0"/>
        <a:lstStyle/>
        <a:p>
          <a:endParaRPr lang="fr-FR" sz="1400" b="1" dirty="0"/>
        </a:p>
      </dgm:t>
    </dgm:pt>
    <dgm:pt modelId="{C638DF75-381C-F642-85DD-8BDB6BDB5BB4}">
      <dgm:prSet phldrT="[Texte]" custT="1"/>
      <dgm:spPr/>
      <dgm:t>
        <a:bodyPr lIns="0" rIns="0"/>
        <a:lstStyle/>
        <a:p>
          <a:endParaRPr lang="fr-FR" sz="1200" dirty="0"/>
        </a:p>
      </dgm:t>
    </dgm:pt>
    <dgm:pt modelId="{8273AD70-B265-4341-94C8-9B2CD380A475}" type="parTrans" cxnId="{8F3D8F73-B611-D946-AF0D-85F0F80238F2}">
      <dgm:prSet/>
      <dgm:spPr/>
      <dgm:t>
        <a:bodyPr/>
        <a:lstStyle/>
        <a:p>
          <a:endParaRPr lang="fr-FR"/>
        </a:p>
      </dgm:t>
    </dgm:pt>
    <dgm:pt modelId="{6CA5DC2F-CF27-064B-B681-3F8BDFE79C8D}" type="sibTrans" cxnId="{8F3D8F73-B611-D946-AF0D-85F0F80238F2}">
      <dgm:prSet custT="1"/>
      <dgm:spPr/>
      <dgm:t>
        <a:bodyPr/>
        <a:lstStyle/>
        <a:p>
          <a:endParaRPr lang="fr-FR" sz="1400" dirty="0"/>
        </a:p>
      </dgm:t>
    </dgm:pt>
    <dgm:pt modelId="{F7FBEA76-F7C8-B844-BD07-887917B89264}" type="pres">
      <dgm:prSet presAssocID="{872C6D68-625B-F54A-8662-C30A4ACE6244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37036702-40B9-914A-AAF9-F8DE01B39DE3}" type="pres">
      <dgm:prSet presAssocID="{58B43DD5-82DF-B540-ACA7-15617BBDFD1F}" presName="composite" presStyleCnt="0"/>
      <dgm:spPr/>
    </dgm:pt>
    <dgm:pt modelId="{9289D80A-DA27-714B-8294-940752D22EA1}" type="pres">
      <dgm:prSet presAssocID="{58B43DD5-82DF-B540-ACA7-15617BBDFD1F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F152710-4C3F-AF47-9DEB-3FACD5FC7E8A}" type="pres">
      <dgm:prSet presAssocID="{58B43DD5-82DF-B540-ACA7-15617BBDFD1F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5622DE-8CE5-E741-90D9-F76328AB9C93}" type="pres">
      <dgm:prSet presAssocID="{58B43DD5-82DF-B540-ACA7-15617BBDFD1F}" presName="BalanceSpacing" presStyleCnt="0"/>
      <dgm:spPr/>
    </dgm:pt>
    <dgm:pt modelId="{653DF734-AE1C-C74B-AFA7-6BCC27AB690C}" type="pres">
      <dgm:prSet presAssocID="{58B43DD5-82DF-B540-ACA7-15617BBDFD1F}" presName="BalanceSpacing1" presStyleCnt="0"/>
      <dgm:spPr/>
    </dgm:pt>
    <dgm:pt modelId="{C7B9A271-AB68-B243-9218-DEFEDAED7795}" type="pres">
      <dgm:prSet presAssocID="{01D620E5-2FC3-7F41-B204-9FBD3558F4A6}" presName="Accent1Text" presStyleLbl="node1" presStyleIdx="1" presStyleCnt="6"/>
      <dgm:spPr/>
      <dgm:t>
        <a:bodyPr/>
        <a:lstStyle/>
        <a:p>
          <a:endParaRPr lang="fr-FR"/>
        </a:p>
      </dgm:t>
    </dgm:pt>
    <dgm:pt modelId="{ADF853D9-50B0-124C-9EA1-F1680AECBE85}" type="pres">
      <dgm:prSet presAssocID="{01D620E5-2FC3-7F41-B204-9FBD3558F4A6}" presName="spaceBetweenRectangles" presStyleCnt="0"/>
      <dgm:spPr/>
    </dgm:pt>
    <dgm:pt modelId="{67D0BC89-6377-E946-9F81-2253884930EE}" type="pres">
      <dgm:prSet presAssocID="{DD058A19-AD59-0241-8756-7C7E480D9B71}" presName="composite" presStyleCnt="0"/>
      <dgm:spPr/>
    </dgm:pt>
    <dgm:pt modelId="{14E678D6-D9D4-474D-9EC6-27706D6B6FE4}" type="pres">
      <dgm:prSet presAssocID="{DD058A19-AD59-0241-8756-7C7E480D9B71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7BCA4D3-EB8C-9C4A-8DCA-EBAC5B7B0DA7}" type="pres">
      <dgm:prSet presAssocID="{DD058A19-AD59-0241-8756-7C7E480D9B71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0AAA453-FDA9-084E-9434-B4BB66864ED7}" type="pres">
      <dgm:prSet presAssocID="{DD058A19-AD59-0241-8756-7C7E480D9B71}" presName="BalanceSpacing" presStyleCnt="0"/>
      <dgm:spPr/>
    </dgm:pt>
    <dgm:pt modelId="{231E60D2-927D-5A43-AE20-F47BC9DCEE95}" type="pres">
      <dgm:prSet presAssocID="{DD058A19-AD59-0241-8756-7C7E480D9B71}" presName="BalanceSpacing1" presStyleCnt="0"/>
      <dgm:spPr/>
    </dgm:pt>
    <dgm:pt modelId="{036FAD28-AFFB-9E41-A7BB-D006FD7CB23C}" type="pres">
      <dgm:prSet presAssocID="{D9373484-323F-124C-9421-EF24888EE336}" presName="Accent1Text" presStyleLbl="node1" presStyleIdx="3" presStyleCnt="6"/>
      <dgm:spPr/>
      <dgm:t>
        <a:bodyPr/>
        <a:lstStyle/>
        <a:p>
          <a:endParaRPr lang="fr-FR"/>
        </a:p>
      </dgm:t>
    </dgm:pt>
    <dgm:pt modelId="{3E748F2A-236D-2A44-AA8A-5EF484A7FC76}" type="pres">
      <dgm:prSet presAssocID="{D9373484-323F-124C-9421-EF24888EE336}" presName="spaceBetweenRectangles" presStyleCnt="0"/>
      <dgm:spPr/>
    </dgm:pt>
    <dgm:pt modelId="{9B2FB0B0-7783-E04B-BC32-A0FD90D0C5A5}" type="pres">
      <dgm:prSet presAssocID="{C638DF75-381C-F642-85DD-8BDB6BDB5BB4}" presName="composite" presStyleCnt="0"/>
      <dgm:spPr/>
    </dgm:pt>
    <dgm:pt modelId="{C809E9CC-49C7-114A-BF72-604A2262CC54}" type="pres">
      <dgm:prSet presAssocID="{C638DF75-381C-F642-85DD-8BDB6BDB5BB4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E3B5F18-BA19-644C-8617-CDE9262015F6}" type="pres">
      <dgm:prSet presAssocID="{C638DF75-381C-F642-85DD-8BDB6BDB5BB4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22C8780-F911-1D4A-99AE-4A1DBA5449F5}" type="pres">
      <dgm:prSet presAssocID="{C638DF75-381C-F642-85DD-8BDB6BDB5BB4}" presName="BalanceSpacing" presStyleCnt="0"/>
      <dgm:spPr/>
    </dgm:pt>
    <dgm:pt modelId="{C6DDEBB8-4F13-2B4C-BA50-DE27B999B550}" type="pres">
      <dgm:prSet presAssocID="{C638DF75-381C-F642-85DD-8BDB6BDB5BB4}" presName="BalanceSpacing1" presStyleCnt="0"/>
      <dgm:spPr/>
    </dgm:pt>
    <dgm:pt modelId="{2533DB06-5B6D-194D-88BB-3FBF653D4988}" type="pres">
      <dgm:prSet presAssocID="{6CA5DC2F-CF27-064B-B681-3F8BDFE79C8D}" presName="Accent1Text" presStyleLbl="node1" presStyleIdx="5" presStyleCnt="6"/>
      <dgm:spPr/>
      <dgm:t>
        <a:bodyPr/>
        <a:lstStyle/>
        <a:p>
          <a:endParaRPr lang="fr-FR"/>
        </a:p>
      </dgm:t>
    </dgm:pt>
  </dgm:ptLst>
  <dgm:cxnLst>
    <dgm:cxn modelId="{BBA90BF1-2D3B-3F47-A30C-AA2616A4839D}" srcId="{872C6D68-625B-F54A-8662-C30A4ACE6244}" destId="{DD058A19-AD59-0241-8756-7C7E480D9B71}" srcOrd="1" destOrd="0" parTransId="{6CBED587-B7E2-564D-851E-2396C0F7E06A}" sibTransId="{D9373484-323F-124C-9421-EF24888EE336}"/>
    <dgm:cxn modelId="{8F3D8F73-B611-D946-AF0D-85F0F80238F2}" srcId="{872C6D68-625B-F54A-8662-C30A4ACE6244}" destId="{C638DF75-381C-F642-85DD-8BDB6BDB5BB4}" srcOrd="2" destOrd="0" parTransId="{8273AD70-B265-4341-94C8-9B2CD380A475}" sibTransId="{6CA5DC2F-CF27-064B-B681-3F8BDFE79C8D}"/>
    <dgm:cxn modelId="{53159141-C23F-FB49-95EF-5F1AAA9A2C0D}" type="presOf" srcId="{D9373484-323F-124C-9421-EF24888EE336}" destId="{036FAD28-AFFB-9E41-A7BB-D006FD7CB23C}" srcOrd="0" destOrd="0" presId="urn:microsoft.com/office/officeart/2008/layout/AlternatingHexagons"/>
    <dgm:cxn modelId="{63201EDD-A663-F047-A0EB-3D5FF680BD00}" type="presOf" srcId="{58B43DD5-82DF-B540-ACA7-15617BBDFD1F}" destId="{9289D80A-DA27-714B-8294-940752D22EA1}" srcOrd="0" destOrd="0" presId="urn:microsoft.com/office/officeart/2008/layout/AlternatingHexagons"/>
    <dgm:cxn modelId="{30B06FAE-70DB-6540-B0DF-FCE839783A83}" srcId="{872C6D68-625B-F54A-8662-C30A4ACE6244}" destId="{58B43DD5-82DF-B540-ACA7-15617BBDFD1F}" srcOrd="0" destOrd="0" parTransId="{890DF6DE-4ACB-B549-9BEE-F295D79F0B28}" sibTransId="{01D620E5-2FC3-7F41-B204-9FBD3558F4A6}"/>
    <dgm:cxn modelId="{8039E5C2-A35F-BC42-B399-8F4FD6243D1B}" type="presOf" srcId="{6CA5DC2F-CF27-064B-B681-3F8BDFE79C8D}" destId="{2533DB06-5B6D-194D-88BB-3FBF653D4988}" srcOrd="0" destOrd="0" presId="urn:microsoft.com/office/officeart/2008/layout/AlternatingHexagons"/>
    <dgm:cxn modelId="{24164D76-D1BA-FB48-8E9C-482D7C74C418}" type="presOf" srcId="{C638DF75-381C-F642-85DD-8BDB6BDB5BB4}" destId="{C809E9CC-49C7-114A-BF72-604A2262CC54}" srcOrd="0" destOrd="0" presId="urn:microsoft.com/office/officeart/2008/layout/AlternatingHexagons"/>
    <dgm:cxn modelId="{1D45A70E-1B03-C847-8184-58D1EC9CBBB4}" type="presOf" srcId="{DD058A19-AD59-0241-8756-7C7E480D9B71}" destId="{14E678D6-D9D4-474D-9EC6-27706D6B6FE4}" srcOrd="0" destOrd="0" presId="urn:microsoft.com/office/officeart/2008/layout/AlternatingHexagons"/>
    <dgm:cxn modelId="{32E82B3F-4649-5E4F-9C02-9D7A971664FB}" type="presOf" srcId="{872C6D68-625B-F54A-8662-C30A4ACE6244}" destId="{F7FBEA76-F7C8-B844-BD07-887917B89264}" srcOrd="0" destOrd="0" presId="urn:microsoft.com/office/officeart/2008/layout/AlternatingHexagons"/>
    <dgm:cxn modelId="{9B3077A5-5BC2-1A46-A63B-65311122F552}" type="presOf" srcId="{01D620E5-2FC3-7F41-B204-9FBD3558F4A6}" destId="{C7B9A271-AB68-B243-9218-DEFEDAED7795}" srcOrd="0" destOrd="0" presId="urn:microsoft.com/office/officeart/2008/layout/AlternatingHexagons"/>
    <dgm:cxn modelId="{24633B2D-D108-8342-9626-FCCD04D7A17A}" type="presParOf" srcId="{F7FBEA76-F7C8-B844-BD07-887917B89264}" destId="{37036702-40B9-914A-AAF9-F8DE01B39DE3}" srcOrd="0" destOrd="0" presId="urn:microsoft.com/office/officeart/2008/layout/AlternatingHexagons"/>
    <dgm:cxn modelId="{AFD2607D-8B27-9849-8BA1-B75ECCF81A80}" type="presParOf" srcId="{37036702-40B9-914A-AAF9-F8DE01B39DE3}" destId="{9289D80A-DA27-714B-8294-940752D22EA1}" srcOrd="0" destOrd="0" presId="urn:microsoft.com/office/officeart/2008/layout/AlternatingHexagons"/>
    <dgm:cxn modelId="{ABD4C168-C717-7744-8CCC-F12E3CA18F37}" type="presParOf" srcId="{37036702-40B9-914A-AAF9-F8DE01B39DE3}" destId="{EF152710-4C3F-AF47-9DEB-3FACD5FC7E8A}" srcOrd="1" destOrd="0" presId="urn:microsoft.com/office/officeart/2008/layout/AlternatingHexagons"/>
    <dgm:cxn modelId="{8511C1F1-FC17-1544-B36A-DFCFC4643F4B}" type="presParOf" srcId="{37036702-40B9-914A-AAF9-F8DE01B39DE3}" destId="{E05622DE-8CE5-E741-90D9-F76328AB9C93}" srcOrd="2" destOrd="0" presId="urn:microsoft.com/office/officeart/2008/layout/AlternatingHexagons"/>
    <dgm:cxn modelId="{3504BDDB-B507-F44B-9EB7-DAE031B73BA9}" type="presParOf" srcId="{37036702-40B9-914A-AAF9-F8DE01B39DE3}" destId="{653DF734-AE1C-C74B-AFA7-6BCC27AB690C}" srcOrd="3" destOrd="0" presId="urn:microsoft.com/office/officeart/2008/layout/AlternatingHexagons"/>
    <dgm:cxn modelId="{85A5011A-C3EF-ED4C-932E-0B6EE4397B97}" type="presParOf" srcId="{37036702-40B9-914A-AAF9-F8DE01B39DE3}" destId="{C7B9A271-AB68-B243-9218-DEFEDAED7795}" srcOrd="4" destOrd="0" presId="urn:microsoft.com/office/officeart/2008/layout/AlternatingHexagons"/>
    <dgm:cxn modelId="{2FA7486F-0738-664A-B9C7-BDCA20EF09C0}" type="presParOf" srcId="{F7FBEA76-F7C8-B844-BD07-887917B89264}" destId="{ADF853D9-50B0-124C-9EA1-F1680AECBE85}" srcOrd="1" destOrd="0" presId="urn:microsoft.com/office/officeart/2008/layout/AlternatingHexagons"/>
    <dgm:cxn modelId="{D13A6556-EF9A-1D42-AA22-11C3003E353C}" type="presParOf" srcId="{F7FBEA76-F7C8-B844-BD07-887917B89264}" destId="{67D0BC89-6377-E946-9F81-2253884930EE}" srcOrd="2" destOrd="0" presId="urn:microsoft.com/office/officeart/2008/layout/AlternatingHexagons"/>
    <dgm:cxn modelId="{4558AAF7-2FC4-2245-ABEB-B94E7B9DE574}" type="presParOf" srcId="{67D0BC89-6377-E946-9F81-2253884930EE}" destId="{14E678D6-D9D4-474D-9EC6-27706D6B6FE4}" srcOrd="0" destOrd="0" presId="urn:microsoft.com/office/officeart/2008/layout/AlternatingHexagons"/>
    <dgm:cxn modelId="{857EE42B-41E7-AC49-B17B-9FF9632C1F9C}" type="presParOf" srcId="{67D0BC89-6377-E946-9F81-2253884930EE}" destId="{87BCA4D3-EB8C-9C4A-8DCA-EBAC5B7B0DA7}" srcOrd="1" destOrd="0" presId="urn:microsoft.com/office/officeart/2008/layout/AlternatingHexagons"/>
    <dgm:cxn modelId="{0CFEA7BA-B44B-8F4F-9277-4193373A6C86}" type="presParOf" srcId="{67D0BC89-6377-E946-9F81-2253884930EE}" destId="{00AAA453-FDA9-084E-9434-B4BB66864ED7}" srcOrd="2" destOrd="0" presId="urn:microsoft.com/office/officeart/2008/layout/AlternatingHexagons"/>
    <dgm:cxn modelId="{5D93A45C-9015-9540-8590-E15E324195F2}" type="presParOf" srcId="{67D0BC89-6377-E946-9F81-2253884930EE}" destId="{231E60D2-927D-5A43-AE20-F47BC9DCEE95}" srcOrd="3" destOrd="0" presId="urn:microsoft.com/office/officeart/2008/layout/AlternatingHexagons"/>
    <dgm:cxn modelId="{ED6A257C-35A1-9543-815D-B3AF9ED46A15}" type="presParOf" srcId="{67D0BC89-6377-E946-9F81-2253884930EE}" destId="{036FAD28-AFFB-9E41-A7BB-D006FD7CB23C}" srcOrd="4" destOrd="0" presId="urn:microsoft.com/office/officeart/2008/layout/AlternatingHexagons"/>
    <dgm:cxn modelId="{6F1494DE-B3B5-3E44-B2AF-F8BE188DBA6D}" type="presParOf" srcId="{F7FBEA76-F7C8-B844-BD07-887917B89264}" destId="{3E748F2A-236D-2A44-AA8A-5EF484A7FC76}" srcOrd="3" destOrd="0" presId="urn:microsoft.com/office/officeart/2008/layout/AlternatingHexagons"/>
    <dgm:cxn modelId="{5361A509-D7BB-BF4F-AC9F-39702507A547}" type="presParOf" srcId="{F7FBEA76-F7C8-B844-BD07-887917B89264}" destId="{9B2FB0B0-7783-E04B-BC32-A0FD90D0C5A5}" srcOrd="4" destOrd="0" presId="urn:microsoft.com/office/officeart/2008/layout/AlternatingHexagons"/>
    <dgm:cxn modelId="{6FC3B4E1-B47B-D446-850B-0ACAD2F51467}" type="presParOf" srcId="{9B2FB0B0-7783-E04B-BC32-A0FD90D0C5A5}" destId="{C809E9CC-49C7-114A-BF72-604A2262CC54}" srcOrd="0" destOrd="0" presId="urn:microsoft.com/office/officeart/2008/layout/AlternatingHexagons"/>
    <dgm:cxn modelId="{40F61835-86B6-EC49-AEAA-CD5C51D65DE4}" type="presParOf" srcId="{9B2FB0B0-7783-E04B-BC32-A0FD90D0C5A5}" destId="{DE3B5F18-BA19-644C-8617-CDE9262015F6}" srcOrd="1" destOrd="0" presId="urn:microsoft.com/office/officeart/2008/layout/AlternatingHexagons"/>
    <dgm:cxn modelId="{8F0BD71C-7A54-124E-89A3-1D527FD6F4BA}" type="presParOf" srcId="{9B2FB0B0-7783-E04B-BC32-A0FD90D0C5A5}" destId="{222C8780-F911-1D4A-99AE-4A1DBA5449F5}" srcOrd="2" destOrd="0" presId="urn:microsoft.com/office/officeart/2008/layout/AlternatingHexagons"/>
    <dgm:cxn modelId="{55A5825C-807B-854E-BC43-195AC2A7881D}" type="presParOf" srcId="{9B2FB0B0-7783-E04B-BC32-A0FD90D0C5A5}" destId="{C6DDEBB8-4F13-2B4C-BA50-DE27B999B550}" srcOrd="3" destOrd="0" presId="urn:microsoft.com/office/officeart/2008/layout/AlternatingHexagons"/>
    <dgm:cxn modelId="{170E4CDC-4300-6241-8CF4-ED689BDB8198}" type="presParOf" srcId="{9B2FB0B0-7783-E04B-BC32-A0FD90D0C5A5}" destId="{2533DB06-5B6D-194D-88BB-3FBF653D498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89D80A-DA27-714B-8294-940752D22EA1}">
      <dsp:nvSpPr>
        <dsp:cNvPr id="0" name=""/>
        <dsp:cNvSpPr/>
      </dsp:nvSpPr>
      <dsp:spPr>
        <a:xfrm rot="5400000">
          <a:off x="2797844" y="110783"/>
          <a:ext cx="1680533" cy="146206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X-Tech : 16 incubés</a:t>
          </a:r>
          <a:endParaRPr lang="fr-FR" sz="1400" kern="1200" dirty="0"/>
        </a:p>
      </dsp:txBody>
      <dsp:txXfrm rot="-5400000">
        <a:off x="3134917" y="263431"/>
        <a:ext cx="1006387" cy="1156767"/>
      </dsp:txXfrm>
    </dsp:sp>
    <dsp:sp modelId="{EF152710-4C3F-AF47-9DEB-3FACD5FC7E8A}">
      <dsp:nvSpPr>
        <dsp:cNvPr id="0" name=""/>
        <dsp:cNvSpPr/>
      </dsp:nvSpPr>
      <dsp:spPr>
        <a:xfrm>
          <a:off x="4413508" y="337655"/>
          <a:ext cx="1875475" cy="1008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B9A271-AB68-B243-9218-DEFEDAED7795}">
      <dsp:nvSpPr>
        <dsp:cNvPr id="0" name=""/>
        <dsp:cNvSpPr/>
      </dsp:nvSpPr>
      <dsp:spPr>
        <a:xfrm rot="5400000">
          <a:off x="1218815" y="110783"/>
          <a:ext cx="1680533" cy="146206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X-UP :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de 5 à 7 accélérés</a:t>
          </a:r>
          <a:endParaRPr lang="fr-FR" sz="1400" b="1" kern="1200" dirty="0"/>
        </a:p>
      </dsp:txBody>
      <dsp:txXfrm rot="-5400000">
        <a:off x="1555888" y="263431"/>
        <a:ext cx="1006387" cy="1156767"/>
      </dsp:txXfrm>
    </dsp:sp>
    <dsp:sp modelId="{14E678D6-D9D4-474D-9EC6-27706D6B6FE4}">
      <dsp:nvSpPr>
        <dsp:cNvPr id="0" name=""/>
        <dsp:cNvSpPr/>
      </dsp:nvSpPr>
      <dsp:spPr>
        <a:xfrm rot="5400000">
          <a:off x="2005304" y="1537220"/>
          <a:ext cx="1680533" cy="146206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err="1" smtClean="0"/>
            <a:t>Drahi</a:t>
          </a:r>
          <a:r>
            <a:rPr lang="fr-FR" sz="1400" b="1" kern="1200" dirty="0" smtClean="0"/>
            <a:t>-X Center : de + en + animé</a:t>
          </a:r>
          <a:endParaRPr lang="fr-FR" sz="1400" b="1" kern="1200" dirty="0"/>
        </a:p>
      </dsp:txBody>
      <dsp:txXfrm rot="-5400000">
        <a:off x="2342377" y="1689868"/>
        <a:ext cx="1006387" cy="1156767"/>
      </dsp:txXfrm>
    </dsp:sp>
    <dsp:sp modelId="{87BCA4D3-EB8C-9C4A-8DCA-EBAC5B7B0DA7}">
      <dsp:nvSpPr>
        <dsp:cNvPr id="0" name=""/>
        <dsp:cNvSpPr/>
      </dsp:nvSpPr>
      <dsp:spPr>
        <a:xfrm>
          <a:off x="239064" y="1764092"/>
          <a:ext cx="1814975" cy="1008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AD28-AFFB-9E41-A7BB-D006FD7CB23C}">
      <dsp:nvSpPr>
        <dsp:cNvPr id="0" name=""/>
        <dsp:cNvSpPr/>
      </dsp:nvSpPr>
      <dsp:spPr>
        <a:xfrm rot="5400000">
          <a:off x="3584333" y="1537220"/>
          <a:ext cx="1680533" cy="146206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b="1" kern="1200" dirty="0"/>
        </a:p>
      </dsp:txBody>
      <dsp:txXfrm rot="-5400000">
        <a:off x="3921406" y="1689868"/>
        <a:ext cx="1006387" cy="1156767"/>
      </dsp:txXfrm>
    </dsp:sp>
    <dsp:sp modelId="{C809E9CC-49C7-114A-BF72-604A2262CC54}">
      <dsp:nvSpPr>
        <dsp:cNvPr id="0" name=""/>
        <dsp:cNvSpPr/>
      </dsp:nvSpPr>
      <dsp:spPr>
        <a:xfrm rot="5400000">
          <a:off x="2797844" y="2963656"/>
          <a:ext cx="1680533" cy="146206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200" kern="1200" dirty="0"/>
        </a:p>
      </dsp:txBody>
      <dsp:txXfrm rot="-5400000">
        <a:off x="3134917" y="3116304"/>
        <a:ext cx="1006387" cy="1156767"/>
      </dsp:txXfrm>
    </dsp:sp>
    <dsp:sp modelId="{DE3B5F18-BA19-644C-8617-CDE9262015F6}">
      <dsp:nvSpPr>
        <dsp:cNvPr id="0" name=""/>
        <dsp:cNvSpPr/>
      </dsp:nvSpPr>
      <dsp:spPr>
        <a:xfrm>
          <a:off x="4413508" y="3190528"/>
          <a:ext cx="1875475" cy="1008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33DB06-5B6D-194D-88BB-3FBF653D4988}">
      <dsp:nvSpPr>
        <dsp:cNvPr id="0" name=""/>
        <dsp:cNvSpPr/>
      </dsp:nvSpPr>
      <dsp:spPr>
        <a:xfrm rot="5400000">
          <a:off x="1218815" y="2963656"/>
          <a:ext cx="1680533" cy="146206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 dirty="0"/>
        </a:p>
      </dsp:txBody>
      <dsp:txXfrm rot="-5400000">
        <a:off x="1555888" y="3116304"/>
        <a:ext cx="1006387" cy="1156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7625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80BDB-C768-0B49-B1D1-07B46807959A}" type="datetimeFigureOut">
              <a:rPr lang="fr-FR" smtClean="0"/>
              <a:t>24/01/2017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7625" y="9444038"/>
            <a:ext cx="29511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C10C4-173B-9947-9D27-4D7A6432AE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010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51163" cy="497126"/>
          </a:xfrm>
          <a:prstGeom prst="rect">
            <a:avLst/>
          </a:prstGeom>
        </p:spPr>
        <p:txBody>
          <a:bodyPr vert="horz" lIns="91429" tIns="45714" rIns="91429" bIns="45714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7637" y="1"/>
            <a:ext cx="2951163" cy="497126"/>
          </a:xfrm>
          <a:prstGeom prst="rect">
            <a:avLst/>
          </a:prstGeom>
        </p:spPr>
        <p:txBody>
          <a:bodyPr vert="horz" lIns="91429" tIns="45714" rIns="91429" bIns="45714" rtlCol="0"/>
          <a:lstStyle>
            <a:lvl1pPr algn="r">
              <a:defRPr sz="1200"/>
            </a:lvl1pPr>
          </a:lstStyle>
          <a:p>
            <a:fld id="{9ABBB101-BE51-40FE-8130-F6D718202824}" type="datetimeFigureOut">
              <a:rPr lang="fr-FR" smtClean="0"/>
              <a:pPr/>
              <a:t>24/01/2017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9" tIns="45714" rIns="91429" bIns="4571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1038" y="4722695"/>
            <a:ext cx="5448300" cy="4474131"/>
          </a:xfrm>
          <a:prstGeom prst="rect">
            <a:avLst/>
          </a:prstGeom>
        </p:spPr>
        <p:txBody>
          <a:bodyPr vert="horz" lIns="91429" tIns="45714" rIns="91429" bIns="45714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3663"/>
            <a:ext cx="2951163" cy="497126"/>
          </a:xfrm>
          <a:prstGeom prst="rect">
            <a:avLst/>
          </a:prstGeom>
        </p:spPr>
        <p:txBody>
          <a:bodyPr vert="horz" lIns="91429" tIns="45714" rIns="91429" bIns="45714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7637" y="9443663"/>
            <a:ext cx="2951163" cy="497126"/>
          </a:xfrm>
          <a:prstGeom prst="rect">
            <a:avLst/>
          </a:prstGeom>
        </p:spPr>
        <p:txBody>
          <a:bodyPr vert="horz" lIns="91429" tIns="45714" rIns="91429" bIns="45714" rtlCol="0" anchor="b"/>
          <a:lstStyle>
            <a:lvl1pPr algn="r">
              <a:defRPr sz="1200"/>
            </a:lvl1pPr>
          </a:lstStyle>
          <a:p>
            <a:fld id="{675FF2AE-FF4A-42B1-9BD3-B51E6D941A7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0290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FF2AE-FF4A-42B1-9BD3-B51E6D941A76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56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De 5 à 7 accélérés ; 1</a:t>
            </a:r>
            <a:r>
              <a:rPr lang="fr-FR" baseline="30000" dirty="0" smtClean="0"/>
              <a:t>ère</a:t>
            </a:r>
            <a:r>
              <a:rPr lang="fr-FR" baseline="0" dirty="0" smtClean="0"/>
              <a:t> accélération </a:t>
            </a:r>
            <a:r>
              <a:rPr lang="fr-FR" baseline="0" dirty="0" err="1" smtClean="0"/>
              <a:t>corporate</a:t>
            </a:r>
            <a:r>
              <a:rPr lang="fr-FR" baseline="0" dirty="0" smtClean="0"/>
              <a:t> ; fréquentation en hausse de X-F4B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FF2AE-FF4A-42B1-9BD3-B51E6D941A76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469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FF2AE-FF4A-42B1-9BD3-B51E6D941A76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30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FF2AE-FF4A-42B1-9BD3-B51E6D941A76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3188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FF2AE-FF4A-42B1-9BD3-B51E6D941A76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819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FF2AE-FF4A-42B1-9BD3-B51E6D941A76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061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FF2AE-FF4A-42B1-9BD3-B51E6D941A76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230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+ </a:t>
            </a:r>
            <a:r>
              <a:rPr lang="en-US" dirty="0" err="1" smtClean="0"/>
              <a:t>projets</a:t>
            </a:r>
            <a:r>
              <a:rPr lang="en-US" dirty="0" smtClean="0"/>
              <a:t> (</a:t>
            </a:r>
            <a:r>
              <a:rPr lang="en-US" dirty="0" err="1" smtClean="0"/>
              <a:t>Hololens</a:t>
            </a:r>
            <a:r>
              <a:rPr lang="en-US" dirty="0" smtClean="0"/>
              <a:t>, PSC </a:t>
            </a:r>
            <a:r>
              <a:rPr lang="en-US" dirty="0" err="1" smtClean="0"/>
              <a:t>Dassault</a:t>
            </a:r>
            <a:r>
              <a:rPr lang="en-US" dirty="0" smtClean="0"/>
              <a:t>,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FF2AE-FF4A-42B1-9BD3-B51E6D941A76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427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FF2AE-FF4A-42B1-9BD3-B51E6D941A76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690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Accord</a:t>
            </a:r>
            <a:r>
              <a:rPr lang="fr-FR" baseline="0" dirty="0" smtClean="0"/>
              <a:t> du CA de l’X ; </a:t>
            </a:r>
            <a:r>
              <a:rPr lang="fr-FR" dirty="0" smtClean="0"/>
              <a:t>Création de l’équipe</a:t>
            </a:r>
            <a:r>
              <a:rPr lang="fr-FR" baseline="0" dirty="0"/>
              <a:t> </a:t>
            </a:r>
            <a:r>
              <a:rPr lang="fr-FR" baseline="0" dirty="0" smtClean="0"/>
              <a:t>; Lancement du bâtiment ; Construction du financement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FF2AE-FF4A-42B1-9BD3-B51E6D941A76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741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Lancement</a:t>
            </a:r>
            <a:r>
              <a:rPr lang="fr-FR" baseline="0" dirty="0" smtClean="0"/>
              <a:t> d’X-UP ; ouverture de l’espace de prototypage ; livraison du </a:t>
            </a:r>
            <a:r>
              <a:rPr lang="fr-FR" baseline="0" dirty="0" err="1" smtClean="0"/>
              <a:t>Drahi</a:t>
            </a:r>
            <a:r>
              <a:rPr lang="fr-FR" baseline="0" dirty="0" smtClean="0"/>
              <a:t>-X Center ; création de l’</a:t>
            </a:r>
            <a:r>
              <a:rPr lang="fr-FR" baseline="0" dirty="0" err="1" smtClean="0"/>
              <a:t>Adv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Board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FF2AE-FF4A-42B1-9BD3-B51E6D941A76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012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8.jpeg"/><Relationship Id="rId5" Type="http://schemas.microsoft.com/office/2007/relationships/hdphoto" Target="../media/hdphoto5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9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Relationship Id="rId3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eg"/><Relationship Id="rId3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3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26919" y="-3600"/>
            <a:ext cx="9162000" cy="516083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787900" y="1834060"/>
            <a:ext cx="4032250" cy="881706"/>
          </a:xfrm>
        </p:spPr>
        <p:txBody>
          <a:bodyPr anchor="b" anchorCtr="0">
            <a:normAutofit/>
          </a:bodyPr>
          <a:lstStyle>
            <a:lvl1pPr algn="r">
              <a:lnSpc>
                <a:spcPts val="2500"/>
              </a:lnSpc>
              <a:defRPr sz="25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80681" y="1980000"/>
            <a:ext cx="927020" cy="126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smtClean="0"/>
              <a:t>Titre de la slide sur une ou deux lignes</a:t>
            </a: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46E7B68-C406-4B5C-B79D-A1CDE10CB85D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Overall presentation entrepreneurship &amp; innovation</a:t>
            </a:r>
            <a:endParaRPr lang="fr-FR"/>
          </a:p>
        </p:txBody>
      </p:sp>
      <p:pic>
        <p:nvPicPr>
          <p:cNvPr id="5" name="Espace réservé du contenu 6" descr="petitFiletSuperieu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87451" y="1203560"/>
            <a:ext cx="344859" cy="52251"/>
          </a:xfrm>
          <a:prstGeom prst="rect">
            <a:avLst/>
          </a:prstGeom>
        </p:spPr>
      </p:pic>
      <p:pic>
        <p:nvPicPr>
          <p:cNvPr id="6" name="Espace réservé du contenu 6" descr="petitFiletSuperieu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788030" y="1203560"/>
            <a:ext cx="344859" cy="52251"/>
          </a:xfrm>
          <a:prstGeom prst="rect">
            <a:avLst/>
          </a:prstGeom>
        </p:spPr>
      </p:pic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1187450" y="1276350"/>
            <a:ext cx="3168000" cy="3095625"/>
          </a:xfrm>
        </p:spPr>
        <p:txBody>
          <a:bodyPr/>
          <a:lstStyle>
            <a:lvl4pPr marL="447675" indent="-88900">
              <a:defRPr/>
            </a:lvl4pPr>
            <a:lvl5pPr marL="447675" indent="0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>
          <a:xfrm>
            <a:off x="4788030" y="1276350"/>
            <a:ext cx="3168520" cy="3095625"/>
          </a:xfrm>
        </p:spPr>
        <p:txBody>
          <a:bodyPr/>
          <a:lstStyle>
            <a:lvl4pPr marL="447675" indent="-88900">
              <a:defRPr/>
            </a:lvl4pPr>
            <a:lvl5pPr marL="447675" indent="0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rois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smtClean="0"/>
              <a:t>Titre de la slide sur une ou deux lignes</a:t>
            </a: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46E7B68-C406-4B5C-B79D-A1CDE10CB85D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Overall presentation entrepreneurship &amp; innovation</a:t>
            </a:r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1187450" y="1276350"/>
            <a:ext cx="2088000" cy="3095625"/>
          </a:xfrm>
        </p:spPr>
        <p:txBody>
          <a:bodyPr/>
          <a:lstStyle>
            <a:lvl4pPr marL="265113" indent="-88900">
              <a:defRPr/>
            </a:lvl4pPr>
            <a:lvl5pPr marL="265113" indent="0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>
          <a:xfrm>
            <a:off x="5868550" y="1276350"/>
            <a:ext cx="2088000" cy="3095625"/>
          </a:xfrm>
        </p:spPr>
        <p:txBody>
          <a:bodyPr/>
          <a:lstStyle>
            <a:lvl4pPr marL="265113" indent="-88900">
              <a:defRPr/>
            </a:lvl4pPr>
            <a:lvl5pPr marL="265113" indent="0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pic>
        <p:nvPicPr>
          <p:cNvPr id="9" name="Espace réservé du contenu 6" descr="petitFiletSuperieu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87451" y="1203560"/>
            <a:ext cx="344859" cy="52251"/>
          </a:xfrm>
          <a:prstGeom prst="rect">
            <a:avLst/>
          </a:prstGeom>
        </p:spPr>
      </p:pic>
      <p:pic>
        <p:nvPicPr>
          <p:cNvPr id="11" name="Espace réservé du contenu 6" descr="petitFiletSuperieu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27425" y="1203560"/>
            <a:ext cx="344859" cy="52251"/>
          </a:xfrm>
          <a:prstGeom prst="rect">
            <a:avLst/>
          </a:prstGeom>
        </p:spPr>
      </p:pic>
      <p:pic>
        <p:nvPicPr>
          <p:cNvPr id="12" name="Espace réservé du contenu 6" descr="petitFiletSuperieu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867400" y="1203560"/>
            <a:ext cx="344859" cy="52251"/>
          </a:xfrm>
          <a:prstGeom prst="rect">
            <a:avLst/>
          </a:prstGeom>
        </p:spPr>
      </p:pic>
      <p:sp>
        <p:nvSpPr>
          <p:cNvPr id="14" name="Espace réservé du contenu 13"/>
          <p:cNvSpPr>
            <a:spLocks noGrp="1"/>
          </p:cNvSpPr>
          <p:nvPr>
            <p:ph sz="quarter" idx="14"/>
          </p:nvPr>
        </p:nvSpPr>
        <p:spPr>
          <a:xfrm>
            <a:off x="3527424" y="1276350"/>
            <a:ext cx="2088000" cy="3095625"/>
          </a:xfrm>
        </p:spPr>
        <p:txBody>
          <a:bodyPr/>
          <a:lstStyle>
            <a:lvl4pPr marL="360363" indent="-88900">
              <a:defRPr/>
            </a:lvl4pPr>
            <a:lvl5pPr marL="360363" indent="0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3600" y="-3600"/>
            <a:ext cx="9162000" cy="516083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787900" y="1676654"/>
            <a:ext cx="4032250" cy="881706"/>
          </a:xfrm>
        </p:spPr>
        <p:txBody>
          <a:bodyPr anchor="b" anchorCtr="0">
            <a:normAutofit/>
          </a:bodyPr>
          <a:lstStyle>
            <a:lvl1pPr algn="r">
              <a:lnSpc>
                <a:spcPts val="2500"/>
              </a:lnSpc>
              <a:defRPr sz="25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787900" y="2668699"/>
            <a:ext cx="4032249" cy="792682"/>
          </a:xfrm>
        </p:spPr>
        <p:txBody>
          <a:bodyPr>
            <a:normAutofit/>
          </a:bodyPr>
          <a:lstStyle>
            <a:lvl1pPr marL="0" indent="0" algn="r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Sous-titre de la présentation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4000" y="1980000"/>
            <a:ext cx="92702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5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98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25"/>
                    </a14:imgEffect>
                    <a14:imgEffect>
                      <a14:saturation sat="400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  <p:pic>
        <p:nvPicPr>
          <p:cNvPr id="7" name="Picture 2" descr="C:\Users\marjolaine.sala\Dropbox (DEI-X)\DEI-X Operation Biz-Dev\VALEO\Brainstorming 2\20161010_155006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970" b="30289"/>
          <a:stretch/>
        </p:blipFill>
        <p:spPr bwMode="auto">
          <a:xfrm>
            <a:off x="-1" y="-89564"/>
            <a:ext cx="9144001" cy="26613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3888000"/>
            <a:ext cx="6769100" cy="666000"/>
          </a:xfrm>
        </p:spPr>
        <p:txBody>
          <a:bodyPr anchor="t" anchorCtr="0">
            <a:normAutofit/>
          </a:bodyPr>
          <a:lstStyle>
            <a:lvl1pPr algn="ctr">
              <a:lnSpc>
                <a:spcPts val="2500"/>
              </a:lnSpc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  <a:endParaRPr lang="fr-FR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2859790"/>
            <a:ext cx="6769098" cy="57608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Sous-titre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</a:p>
        </p:txBody>
      </p:sp>
      <p:sp>
        <p:nvSpPr>
          <p:cNvPr id="13" name="Freeform 6"/>
          <p:cNvSpPr>
            <a:spLocks noChangeAspect="1" noEditPoints="1"/>
          </p:cNvSpPr>
          <p:nvPr userDrawn="1"/>
        </p:nvSpPr>
        <p:spPr bwMode="auto">
          <a:xfrm>
            <a:off x="4466645" y="3530073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uverture de sec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98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25"/>
                    </a14:imgEffect>
                    <a14:imgEffect>
                      <a14:saturation sat="400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  <p:pic>
        <p:nvPicPr>
          <p:cNvPr id="2050" name="Picture 2" descr="C:\Users\marjolaine.sala\Documents\Banque images\135B5326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38" b="10692"/>
          <a:stretch/>
        </p:blipFill>
        <p:spPr bwMode="auto">
          <a:xfrm>
            <a:off x="0" y="-20538"/>
            <a:ext cx="9144000" cy="26013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3888000"/>
            <a:ext cx="6769100" cy="666000"/>
          </a:xfrm>
        </p:spPr>
        <p:txBody>
          <a:bodyPr anchor="t" anchorCtr="0">
            <a:normAutofit/>
          </a:bodyPr>
          <a:lstStyle>
            <a:lvl1pPr algn="ctr">
              <a:lnSpc>
                <a:spcPts val="2500"/>
              </a:lnSpc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  <a:endParaRPr lang="fr-FR"/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2859790"/>
            <a:ext cx="6769098" cy="57608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Sous-titre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</a:p>
        </p:txBody>
      </p:sp>
      <p:sp>
        <p:nvSpPr>
          <p:cNvPr id="12" name="Freeform 6"/>
          <p:cNvSpPr>
            <a:spLocks noChangeAspect="1" noEditPoints="1"/>
          </p:cNvSpPr>
          <p:nvPr userDrawn="1"/>
        </p:nvSpPr>
        <p:spPr bwMode="auto">
          <a:xfrm>
            <a:off x="4466645" y="3530073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732999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D2A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  <p:pic>
        <p:nvPicPr>
          <p:cNvPr id="7" name="Picture 2" descr="C:\Users\marjolaine.sala\Documents\Banque images\4287_1460038466_shutterstock-210599638_970x545p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5" b="29239"/>
          <a:stretch/>
        </p:blipFill>
        <p:spPr bwMode="auto">
          <a:xfrm>
            <a:off x="0" y="-20537"/>
            <a:ext cx="9144000" cy="2592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3888000"/>
            <a:ext cx="6769100" cy="666000"/>
          </a:xfrm>
        </p:spPr>
        <p:txBody>
          <a:bodyPr anchor="t" anchorCtr="0">
            <a:normAutofit/>
          </a:bodyPr>
          <a:lstStyle>
            <a:lvl1pPr algn="ctr">
              <a:lnSpc>
                <a:spcPts val="2500"/>
              </a:lnSpc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  <a:endParaRPr lang="fr-FR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2859790"/>
            <a:ext cx="6769098" cy="57608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Sous-titre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</a:p>
        </p:txBody>
      </p:sp>
      <p:sp>
        <p:nvSpPr>
          <p:cNvPr id="13" name="Freeform 6"/>
          <p:cNvSpPr>
            <a:spLocks noChangeAspect="1" noEditPoints="1"/>
          </p:cNvSpPr>
          <p:nvPr userDrawn="1"/>
        </p:nvSpPr>
        <p:spPr bwMode="auto">
          <a:xfrm>
            <a:off x="4466645" y="3530073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uverture de 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3888000"/>
            <a:ext cx="6769100" cy="666000"/>
          </a:xfrm>
        </p:spPr>
        <p:txBody>
          <a:bodyPr anchor="t" anchorCtr="0">
            <a:normAutofit/>
          </a:bodyPr>
          <a:lstStyle>
            <a:lvl1pPr algn="ctr">
              <a:lnSpc>
                <a:spcPts val="2500"/>
              </a:lnSpc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2859790"/>
            <a:ext cx="6769098" cy="57608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accent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Sous-titre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530073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  <p:pic>
        <p:nvPicPr>
          <p:cNvPr id="8" name="Picture 2" descr="C:\Users\marjolaine.sala\Documents\Banque images\135B5326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38" b="10692"/>
          <a:stretch/>
        </p:blipFill>
        <p:spPr bwMode="auto">
          <a:xfrm>
            <a:off x="0" y="-20538"/>
            <a:ext cx="9144000" cy="26013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2079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verture de 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marjolaine.sala\Documents\Banque images\057-17092015JB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37" b="15688"/>
          <a:stretch/>
        </p:blipFill>
        <p:spPr bwMode="auto">
          <a:xfrm>
            <a:off x="0" y="0"/>
            <a:ext cx="9150140" cy="26765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3888000"/>
            <a:ext cx="6769100" cy="666000"/>
          </a:xfrm>
        </p:spPr>
        <p:txBody>
          <a:bodyPr anchor="t" anchorCtr="0">
            <a:normAutofit/>
          </a:bodyPr>
          <a:lstStyle>
            <a:lvl1pPr algn="ctr">
              <a:lnSpc>
                <a:spcPts val="2500"/>
              </a:lnSpc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2859790"/>
            <a:ext cx="6769098" cy="57608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accent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Sous-titre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530073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91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verture d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877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3888000"/>
            <a:ext cx="6769100" cy="666000"/>
          </a:xfrm>
        </p:spPr>
        <p:txBody>
          <a:bodyPr anchor="t" anchorCtr="0">
            <a:normAutofit/>
          </a:bodyPr>
          <a:lstStyle>
            <a:lvl1pPr algn="ctr">
              <a:lnSpc>
                <a:spcPts val="2500"/>
              </a:lnSpc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2859790"/>
            <a:ext cx="6769098" cy="57608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530073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7200" y="-1"/>
            <a:ext cx="9157262" cy="25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861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uverture de sec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6DC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0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7200" y="0"/>
            <a:ext cx="9157262" cy="2577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3888000"/>
            <a:ext cx="6769100" cy="666000"/>
          </a:xfrm>
        </p:spPr>
        <p:txBody>
          <a:bodyPr anchor="t" anchorCtr="0">
            <a:normAutofit/>
          </a:bodyPr>
          <a:lstStyle>
            <a:lvl1pPr algn="ctr">
              <a:lnSpc>
                <a:spcPts val="2500"/>
              </a:lnSpc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2859790"/>
            <a:ext cx="6769098" cy="57608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530073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92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329"/>
          <a:stretch>
            <a:fillRect/>
          </a:stretch>
        </p:blipFill>
        <p:spPr>
          <a:xfrm>
            <a:off x="-7200" y="-1"/>
            <a:ext cx="9151200" cy="25776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3291818"/>
            <a:ext cx="6769098" cy="43206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</a:p>
          <a:p>
            <a:pPr lvl="0"/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975934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375"/>
                    </a14:imgEffect>
                    <a14:imgEffect>
                      <a14:saturation sat="4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uverture de sec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6DC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3888000"/>
            <a:ext cx="6769100" cy="666000"/>
          </a:xfrm>
        </p:spPr>
        <p:txBody>
          <a:bodyPr anchor="t" anchorCtr="0">
            <a:normAutofit/>
          </a:bodyPr>
          <a:lstStyle>
            <a:lvl1pPr algn="ctr">
              <a:lnSpc>
                <a:spcPts val="2500"/>
              </a:lnSpc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2859790"/>
            <a:ext cx="6769098" cy="57608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530073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489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verture d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rjolaine.sala\Dropbox (DEI-X)\DEI-X Operation X-UP\#3 Printemps 2016\Visite Macron\0162-JEEE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03"/>
          <a:stretch/>
        </p:blipFill>
        <p:spPr bwMode="auto">
          <a:xfrm>
            <a:off x="-13293" y="-399161"/>
            <a:ext cx="9170586" cy="297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3888000"/>
            <a:ext cx="6769100" cy="666000"/>
          </a:xfrm>
        </p:spPr>
        <p:txBody>
          <a:bodyPr anchor="t" anchorCtr="0">
            <a:normAutofit/>
          </a:bodyPr>
          <a:lstStyle>
            <a:lvl1pPr algn="ctr">
              <a:lnSpc>
                <a:spcPts val="2500"/>
              </a:lnSpc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2859790"/>
            <a:ext cx="6769098" cy="57608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Sous-titre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530073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83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877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9144000" cy="2587413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3290400"/>
            <a:ext cx="6769098" cy="43206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</a:p>
          <a:p>
            <a:pPr lvl="0"/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974400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04.jpg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57" r="168"/>
          <a:stretch>
            <a:fillRect/>
          </a:stretch>
        </p:blipFill>
        <p:spPr>
          <a:xfrm>
            <a:off x="0" y="-1"/>
            <a:ext cx="9144000" cy="25776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3290400"/>
            <a:ext cx="6769098" cy="43206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</a:p>
          <a:p>
            <a:pPr lvl="0"/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974400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ous-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708150"/>
            <a:ext cx="9144000" cy="3435350"/>
          </a:xfrm>
          <a:solidFill>
            <a:schemeClr val="bg1"/>
          </a:solidFill>
        </p:spPr>
        <p:txBody>
          <a:bodyPr/>
          <a:lstStyle>
            <a:lvl1pPr marL="176213" indent="0">
              <a:defRPr baseline="0"/>
            </a:lvl1pPr>
          </a:lstStyle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Cliquez sur l’icône au centre pour insérer un visuel </a:t>
            </a:r>
            <a:endParaRPr lang="fr-FR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17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989230"/>
            <a:ext cx="6769100" cy="358350"/>
          </a:xfrm>
        </p:spPr>
        <p:txBody>
          <a:bodyPr anchor="ctr" anchorCtr="0">
            <a:normAutofit/>
          </a:bodyPr>
          <a:lstStyle>
            <a:lvl1pPr algn="ctr">
              <a:lnSpc>
                <a:spcPts val="2100"/>
              </a:lnSpc>
              <a:defRPr sz="20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SOUS-section (une ligne)</a:t>
            </a:r>
            <a:endParaRPr lang="fr-FR"/>
          </a:p>
        </p:txBody>
      </p:sp>
      <p:sp>
        <p:nvSpPr>
          <p:cNvPr id="11" name="Espace réservé du texte 8"/>
          <p:cNvSpPr>
            <a:spLocks noGrp="1"/>
          </p:cNvSpPr>
          <p:nvPr>
            <p:ph type="body" sz="quarter" idx="11" hasCustomPrompt="1"/>
          </p:nvPr>
        </p:nvSpPr>
        <p:spPr>
          <a:xfrm>
            <a:off x="3924000" y="215230"/>
            <a:ext cx="1296000" cy="770400"/>
          </a:xfrm>
        </p:spPr>
        <p:txBody>
          <a:bodyPr anchor="ctr" anchorCtr="0">
            <a:noAutofit/>
          </a:bodyPr>
          <a:lstStyle>
            <a:lvl1pPr algn="ctr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smtClean="0"/>
              <a:t>0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ACB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r="329"/>
          <a:stretch>
            <a:fillRect/>
          </a:stretch>
        </p:blipFill>
        <p:spPr>
          <a:xfrm>
            <a:off x="-7200" y="-1"/>
            <a:ext cx="9151200" cy="25776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3290400"/>
            <a:ext cx="6769098" cy="43206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rgbClr val="003E5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</a:p>
          <a:p>
            <a:pPr lvl="0"/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974400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003E5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625"/>
                    </a14:imgEffect>
                    <a14:imgEffect>
                      <a14:saturation sat="315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3290400"/>
            <a:ext cx="6769098" cy="43206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</a:p>
          <a:p>
            <a:pPr lvl="0"/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974400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  <p:pic>
        <p:nvPicPr>
          <p:cNvPr id="11" name="Image 1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24" r="3685" b="21161"/>
          <a:stretch>
            <a:fillRect/>
          </a:stretch>
        </p:blipFill>
        <p:spPr bwMode="auto">
          <a:xfrm>
            <a:off x="0" y="0"/>
            <a:ext cx="9144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8E8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b="694"/>
          <a:stretch>
            <a:fillRect/>
          </a:stretch>
        </p:blipFill>
        <p:spPr>
          <a:xfrm>
            <a:off x="0" y="0"/>
            <a:ext cx="9144000" cy="2576194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3290400"/>
            <a:ext cx="6769098" cy="43206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rgbClr val="003E5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</a:p>
          <a:p>
            <a:pPr lvl="0"/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974400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smtClean="0"/>
              <a:t>Titre de la slide sur une ou deux lignes</a:t>
            </a: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46E7B68-C406-4B5C-B79D-A1CDE10CB85D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Overall presentation entrepreneurship &amp; innovation</a:t>
            </a:r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23850" y="339724"/>
            <a:ext cx="6480000" cy="50378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FR" smtClean="0"/>
              <a:t>Titre de la slide 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87451" y="1276350"/>
            <a:ext cx="6769100" cy="3095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smtClean="0"/>
              <a:t>Premier niveau de texte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460150" y="4720326"/>
            <a:ext cx="360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46E7B68-C406-4B5C-B79D-A1CDE10CB85D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23850" y="4720326"/>
            <a:ext cx="1295822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fr-FR" sz="800" b="1" dirty="0" smtClean="0"/>
              <a:t>ÉCOLE POLYTECHNIQUE</a:t>
            </a:r>
            <a:r>
              <a:rPr lang="fr-FR" sz="800" dirty="0" smtClean="0"/>
              <a:t> – 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>
          <a:xfrm>
            <a:off x="1593120" y="4720326"/>
            <a:ext cx="6696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Overall presentation entrepreneurship &amp; innovation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6000" y="759600"/>
            <a:ext cx="649225" cy="8534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60" r:id="rId5"/>
    <p:sldLayoutId id="2147483654" r:id="rId6"/>
    <p:sldLayoutId id="2147483655" r:id="rId7"/>
    <p:sldLayoutId id="2147483656" r:id="rId8"/>
    <p:sldLayoutId id="2147483665" r:id="rId9"/>
    <p:sldLayoutId id="2147483666" r:id="rId10"/>
    <p:sldLayoutId id="2147483667" r:id="rId11"/>
    <p:sldLayoutId id="2147483671" r:id="rId12"/>
    <p:sldLayoutId id="2147483657" r:id="rId13"/>
    <p:sldLayoutId id="2147483677" r:id="rId14"/>
    <p:sldLayoutId id="2147483658" r:id="rId15"/>
    <p:sldLayoutId id="2147483678" r:id="rId16"/>
    <p:sldLayoutId id="2147483674" r:id="rId17"/>
    <p:sldLayoutId id="2147483675" r:id="rId18"/>
    <p:sldLayoutId id="2147483676" r:id="rId19"/>
    <p:sldLayoutId id="2147483679" r:id="rId20"/>
    <p:sldLayoutId id="2147483680" r:id="rId2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ts val="1900"/>
        </a:lnSpc>
        <a:spcBef>
          <a:spcPct val="0"/>
        </a:spcBef>
        <a:buNone/>
        <a:defRPr sz="1800" kern="1200" cap="all" baseline="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000"/>
        </a:spcBef>
        <a:spcAft>
          <a:spcPts val="200"/>
        </a:spcAft>
        <a:buFontTx/>
        <a:buNone/>
        <a:defRPr sz="1500" kern="1200" cap="none" baseline="0">
          <a:solidFill>
            <a:schemeClr val="accent2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spcBef>
          <a:spcPts val="200"/>
        </a:spcBef>
        <a:spcAft>
          <a:spcPts val="200"/>
        </a:spcAft>
        <a:buFontTx/>
        <a:buNone/>
        <a:tabLst/>
        <a:defRPr sz="1200" b="0" kern="1200">
          <a:solidFill>
            <a:schemeClr val="tx2"/>
          </a:solidFill>
          <a:latin typeface="+mn-lt"/>
          <a:ea typeface="+mn-ea"/>
          <a:cs typeface="+mn-cs"/>
        </a:defRPr>
      </a:lvl2pPr>
      <a:lvl3pPr marL="87313" indent="-87313" algn="l" defTabSz="914400" rtl="0" eaLnBrk="1" latinLnBrk="0" hangingPunct="1">
        <a:spcBef>
          <a:spcPts val="100"/>
        </a:spcBef>
        <a:spcAft>
          <a:spcPts val="100"/>
        </a:spcAft>
        <a:buFont typeface="Century Gothic" pitchFamily="34" charset="0"/>
        <a:buChar char="-"/>
        <a:defRPr lang="fr-FR" sz="1200" kern="1200" smtClean="0">
          <a:solidFill>
            <a:schemeClr val="tx2"/>
          </a:solidFill>
          <a:latin typeface="+mn-lt"/>
          <a:ea typeface="+mn-ea"/>
          <a:cs typeface="+mn-cs"/>
        </a:defRPr>
      </a:lvl3pPr>
      <a:lvl4pPr marL="536575" indent="-88900" algn="l" defTabSz="914400" rtl="0" eaLnBrk="1" latinLnBrk="0" hangingPunct="1">
        <a:spcBef>
          <a:spcPts val="100"/>
        </a:spcBef>
        <a:spcAft>
          <a:spcPts val="100"/>
        </a:spcAft>
        <a:buSzPct val="100000"/>
        <a:buFont typeface="Century Gothic" pitchFamily="34" charset="0"/>
        <a:buChar char="•"/>
        <a:defRPr lang="fr-FR" sz="1200" kern="1200" smtClean="0">
          <a:solidFill>
            <a:srgbClr val="636363"/>
          </a:solidFill>
          <a:latin typeface="+mn-lt"/>
          <a:ea typeface="+mn-ea"/>
          <a:cs typeface="+mn-cs"/>
        </a:defRPr>
      </a:lvl4pPr>
      <a:lvl5pPr marL="536575" indent="0" algn="l" defTabSz="625475" rtl="0" eaLnBrk="1" latinLnBrk="0" hangingPunct="1">
        <a:spcBef>
          <a:spcPts val="100"/>
        </a:spcBef>
        <a:spcAft>
          <a:spcPts val="100"/>
        </a:spcAft>
        <a:buFontTx/>
        <a:buNone/>
        <a:defRPr lang="fr-FR" sz="1200" kern="1200" smtClean="0">
          <a:solidFill>
            <a:srgbClr val="63636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33.png"/><Relationship Id="rId14" Type="http://schemas.openxmlformats.org/officeDocument/2006/relationships/image" Target="../media/image55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57.jpeg"/><Relationship Id="rId5" Type="http://schemas.openxmlformats.org/officeDocument/2006/relationships/image" Target="../media/image58.jpeg"/><Relationship Id="rId6" Type="http://schemas.openxmlformats.org/officeDocument/2006/relationships/image" Target="../media/image59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image" Target="../media/image62.jpeg"/><Relationship Id="rId5" Type="http://schemas.openxmlformats.org/officeDocument/2006/relationships/image" Target="../media/image63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jpe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Matthieu.somekh@ploytechnique.edu" TargetMode="External"/><Relationship Id="rId4" Type="http://schemas.openxmlformats.org/officeDocument/2006/relationships/hyperlink" Target="https://www.facebook.com/pages/X-Entrepreneurship/294811930717742" TargetMode="External"/><Relationship Id="rId5" Type="http://schemas.openxmlformats.org/officeDocument/2006/relationships/image" Target="../media/image88.png"/><Relationship Id="rId6" Type="http://schemas.openxmlformats.org/officeDocument/2006/relationships/hyperlink" Target="https://twitter.com/st4rtupX" TargetMode="External"/><Relationship Id="rId7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tiff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195736" y="1851670"/>
            <a:ext cx="6696744" cy="881706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Entrepreneurship &amp; Innovation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2700" b="0" dirty="0"/>
          </a:p>
        </p:txBody>
      </p:sp>
      <p:sp>
        <p:nvSpPr>
          <p:cNvPr id="3" name="Sous-titre 2"/>
          <p:cNvSpPr txBox="1">
            <a:spLocks/>
          </p:cNvSpPr>
          <p:nvPr/>
        </p:nvSpPr>
        <p:spPr>
          <a:xfrm>
            <a:off x="2966307" y="2787774"/>
            <a:ext cx="5998181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ts val="1000"/>
              </a:spcBef>
              <a:spcAft>
                <a:spcPts val="200"/>
              </a:spcAft>
              <a:buFontTx/>
              <a:buNone/>
              <a:defRPr sz="1500" kern="1200" cap="none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Tx/>
              <a:buNone/>
              <a:tabLst/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7313" indent="-87313" algn="l" defTabSz="914400" rtl="0" eaLnBrk="1" latinLnBrk="0" hangingPunct="1">
              <a:spcBef>
                <a:spcPts val="100"/>
              </a:spcBef>
              <a:spcAft>
                <a:spcPts val="100"/>
              </a:spcAft>
              <a:buFont typeface="Century Gothic" pitchFamily="34" charset="0"/>
              <a:buChar char="-"/>
              <a:defRPr lang="fr-FR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6575" indent="-88900" algn="l" defTabSz="914400" rtl="0" eaLnBrk="1" latinLnBrk="0" hangingPunct="1">
              <a:spcBef>
                <a:spcPts val="100"/>
              </a:spcBef>
              <a:spcAft>
                <a:spcPts val="100"/>
              </a:spcAft>
              <a:buSzPct val="100000"/>
              <a:buFont typeface="Century Gothic" pitchFamily="34" charset="0"/>
              <a:buChar char="•"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4pPr>
            <a:lvl5pPr marL="536575" indent="0" algn="l" defTabSz="625475" rtl="0" eaLnBrk="1" latinLnBrk="0" hangingPunct="1">
              <a:spcBef>
                <a:spcPts val="100"/>
              </a:spcBef>
              <a:spcAft>
                <a:spcPts val="100"/>
              </a:spcAft>
              <a:buFontTx/>
              <a:buNone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 smtClean="0"/>
          </a:p>
          <a:p>
            <a:pPr algn="r"/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At the heart of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École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Polytechnique</a:t>
            </a: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,</a:t>
            </a:r>
            <a:b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</a:b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a world-class institute for academics and research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Sourcing</a:t>
            </a:r>
            <a:r>
              <a:rPr lang="fr-FR" dirty="0" smtClean="0"/>
              <a:t> de la promo #5 en cours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Overall presentation entrepreneurship &amp; innovation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87" y="678149"/>
            <a:ext cx="3078057" cy="42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1491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X-tech</a:t>
            </a:r>
            <a:r>
              <a:rPr lang="en-US" dirty="0" smtClean="0"/>
              <a:t> incubator</a:t>
            </a:r>
            <a:br>
              <a:rPr lang="en-US" dirty="0" smtClean="0"/>
            </a:br>
            <a:r>
              <a:rPr lang="en-US" dirty="0" smtClean="0"/>
              <a:t>supporting startups development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Overall presentation entrepreneurship &amp; innovation</a:t>
            </a:r>
            <a:endParaRPr lang="en-US" dirty="0"/>
          </a:p>
        </p:txBody>
      </p:sp>
      <p:sp>
        <p:nvSpPr>
          <p:cNvPr id="9" name="Pentagone 8"/>
          <p:cNvSpPr/>
          <p:nvPr/>
        </p:nvSpPr>
        <p:spPr>
          <a:xfrm>
            <a:off x="683568" y="1158434"/>
            <a:ext cx="7632848" cy="2277412"/>
          </a:xfrm>
          <a:prstGeom prst="homePlate">
            <a:avLst>
              <a:gd name="adj" fmla="val 19940"/>
            </a:avLst>
          </a:prstGeom>
          <a:solidFill>
            <a:schemeClr val="bg1"/>
          </a:solidFill>
          <a:ln w="12700">
            <a:solidFill>
              <a:srgbClr val="D2AF2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Espace réservé du contenu 7"/>
          <p:cNvSpPr txBox="1">
            <a:spLocks/>
          </p:cNvSpPr>
          <p:nvPr/>
        </p:nvSpPr>
        <p:spPr>
          <a:xfrm>
            <a:off x="3794762" y="3741660"/>
            <a:ext cx="1836000" cy="648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spcBef>
                <a:spcPts val="1000"/>
              </a:spcBef>
              <a:spcAft>
                <a:spcPts val="200"/>
              </a:spcAft>
              <a:buFontTx/>
              <a:buNone/>
              <a:defRPr sz="1500" kern="1200" cap="none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Tx/>
              <a:buNone/>
              <a:tabLst/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7313" indent="-87313" algn="l" defTabSz="914400" rtl="0" eaLnBrk="1" latinLnBrk="0" hangingPunct="1">
              <a:spcBef>
                <a:spcPts val="100"/>
              </a:spcBef>
              <a:spcAft>
                <a:spcPts val="100"/>
              </a:spcAft>
              <a:buFont typeface="Century Gothic" pitchFamily="34" charset="0"/>
              <a:buChar char="-"/>
              <a:defRPr lang="fr-FR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6575" indent="-88900" algn="l" defTabSz="914400" rtl="0" eaLnBrk="1" latinLnBrk="0" hangingPunct="1">
              <a:spcBef>
                <a:spcPts val="100"/>
              </a:spcBef>
              <a:spcAft>
                <a:spcPts val="100"/>
              </a:spcAft>
              <a:buSzPct val="100000"/>
              <a:buFont typeface="Century Gothic" pitchFamily="34" charset="0"/>
              <a:buChar char="•"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4pPr>
            <a:lvl5pPr marL="536575" indent="0" algn="l" defTabSz="625475" rtl="0" eaLnBrk="1" latinLnBrk="0" hangingPunct="1">
              <a:spcBef>
                <a:spcPts val="100"/>
              </a:spcBef>
              <a:spcAft>
                <a:spcPts val="100"/>
              </a:spcAft>
              <a:buFontTx/>
              <a:buNone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Technical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financial support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39856" y="3778535"/>
            <a:ext cx="1836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Involving students, laboratories,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business partners and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alumni</a:t>
            </a:r>
          </a:p>
        </p:txBody>
      </p:sp>
      <p:sp>
        <p:nvSpPr>
          <p:cNvPr id="14" name="Espace réservé du contenu 7"/>
          <p:cNvSpPr txBox="1">
            <a:spLocks/>
          </p:cNvSpPr>
          <p:nvPr/>
        </p:nvSpPr>
        <p:spPr>
          <a:xfrm>
            <a:off x="6372200" y="3778534"/>
            <a:ext cx="1944216" cy="76944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spcBef>
                <a:spcPts val="1000"/>
              </a:spcBef>
              <a:spcAft>
                <a:spcPts val="200"/>
              </a:spcAft>
              <a:buFontTx/>
              <a:buNone/>
              <a:defRPr sz="1500" kern="1200" cap="none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Tx/>
              <a:buNone/>
              <a:tabLst/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7313" indent="-87313" algn="l" defTabSz="914400" rtl="0" eaLnBrk="1" latinLnBrk="0" hangingPunct="1">
              <a:spcBef>
                <a:spcPts val="100"/>
              </a:spcBef>
              <a:spcAft>
                <a:spcPts val="100"/>
              </a:spcAft>
              <a:buFont typeface="Century Gothic" pitchFamily="34" charset="0"/>
              <a:buChar char="-"/>
              <a:defRPr lang="fr-FR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6575" indent="-88900" algn="l" defTabSz="914400" rtl="0" eaLnBrk="1" latinLnBrk="0" hangingPunct="1">
              <a:spcBef>
                <a:spcPts val="100"/>
              </a:spcBef>
              <a:spcAft>
                <a:spcPts val="100"/>
              </a:spcAft>
              <a:buSzPct val="100000"/>
              <a:buFont typeface="Century Gothic" pitchFamily="34" charset="0"/>
              <a:buChar char="•"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4pPr>
            <a:lvl5pPr marL="536575" indent="0" algn="l" defTabSz="625475" rtl="0" eaLnBrk="1" latinLnBrk="0" hangingPunct="1">
              <a:spcBef>
                <a:spcPts val="100"/>
              </a:spcBef>
              <a:spcAft>
                <a:spcPts val="100"/>
              </a:spcAft>
              <a:buFontTx/>
              <a:buNone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federation of active networks of companies and entrepreneurs</a:t>
            </a:r>
          </a:p>
        </p:txBody>
      </p:sp>
      <p:cxnSp>
        <p:nvCxnSpPr>
          <p:cNvPr id="15" name="Connecteur droit 14"/>
          <p:cNvCxnSpPr/>
          <p:nvPr/>
        </p:nvCxnSpPr>
        <p:spPr>
          <a:xfrm>
            <a:off x="971600" y="3435846"/>
            <a:ext cx="0" cy="504056"/>
          </a:xfrm>
          <a:prstGeom prst="line">
            <a:avLst/>
          </a:prstGeom>
          <a:ln w="6350">
            <a:solidFill>
              <a:srgbClr val="D2A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971600" y="3939902"/>
            <a:ext cx="284667" cy="152400"/>
          </a:xfrm>
          <a:prstGeom prst="line">
            <a:avLst/>
          </a:prstGeom>
          <a:ln w="6350">
            <a:solidFill>
              <a:srgbClr val="D2A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1393426" y="3849672"/>
            <a:ext cx="0" cy="504056"/>
          </a:xfrm>
          <a:prstGeom prst="line">
            <a:avLst/>
          </a:prstGeom>
          <a:ln w="6350">
            <a:solidFill>
              <a:srgbClr val="D2A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3707904" y="3857775"/>
            <a:ext cx="0" cy="504056"/>
          </a:xfrm>
          <a:prstGeom prst="line">
            <a:avLst/>
          </a:prstGeom>
          <a:ln w="6350">
            <a:solidFill>
              <a:srgbClr val="D2A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6228184" y="3840274"/>
            <a:ext cx="0" cy="504056"/>
          </a:xfrm>
          <a:prstGeom prst="line">
            <a:avLst/>
          </a:prstGeom>
          <a:ln w="6350">
            <a:solidFill>
              <a:srgbClr val="D2A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3293752" y="3435846"/>
            <a:ext cx="0" cy="504056"/>
          </a:xfrm>
          <a:prstGeom prst="line">
            <a:avLst/>
          </a:prstGeom>
          <a:ln w="6350">
            <a:solidFill>
              <a:srgbClr val="D2A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3293752" y="3939902"/>
            <a:ext cx="284667" cy="152400"/>
          </a:xfrm>
          <a:prstGeom prst="line">
            <a:avLst/>
          </a:prstGeom>
          <a:ln w="6350">
            <a:solidFill>
              <a:srgbClr val="D2A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5836627" y="3435913"/>
            <a:ext cx="0" cy="504056"/>
          </a:xfrm>
          <a:prstGeom prst="line">
            <a:avLst/>
          </a:prstGeom>
          <a:ln w="6350">
            <a:solidFill>
              <a:srgbClr val="D2A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5836627" y="3939969"/>
            <a:ext cx="284667" cy="152400"/>
          </a:xfrm>
          <a:prstGeom prst="line">
            <a:avLst/>
          </a:prstGeom>
          <a:ln w="6350">
            <a:solidFill>
              <a:srgbClr val="D2A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956550" y="339725"/>
            <a:ext cx="863600" cy="71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595334" y="451743"/>
            <a:ext cx="1224666" cy="256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US" sz="750" b="1" cap="all" dirty="0" smtClean="0">
                <a:solidFill>
                  <a:schemeClr val="accent1"/>
                </a:solidFill>
                <a:latin typeface="+mj-lt"/>
              </a:rPr>
              <a:t>activities</a:t>
            </a:r>
            <a:endParaRPr lang="en-US" sz="750" b="1" kern="1200" cap="all" dirty="0" smtClean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47" name="Groupe 46"/>
          <p:cNvGrpSpPr/>
          <p:nvPr/>
        </p:nvGrpSpPr>
        <p:grpSpPr>
          <a:xfrm>
            <a:off x="6300193" y="339725"/>
            <a:ext cx="1494705" cy="432048"/>
            <a:chOff x="1187624" y="1671870"/>
            <a:chExt cx="6849968" cy="1980000"/>
          </a:xfrm>
        </p:grpSpPr>
        <p:sp>
          <p:nvSpPr>
            <p:cNvPr id="48" name="Pentagone 47"/>
            <p:cNvSpPr/>
            <p:nvPr/>
          </p:nvSpPr>
          <p:spPr>
            <a:xfrm rot="5400000">
              <a:off x="845624" y="2013870"/>
              <a:ext cx="1980000" cy="1296000"/>
            </a:xfrm>
            <a:prstGeom prst="homePlate">
              <a:avLst>
                <a:gd name="adj" fmla="val 1325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400" dirty="0">
                <a:latin typeface="+mj-lt"/>
              </a:endParaRPr>
            </a:p>
          </p:txBody>
        </p:sp>
        <p:sp>
          <p:nvSpPr>
            <p:cNvPr id="49" name="Pentagone 48"/>
            <p:cNvSpPr/>
            <p:nvPr/>
          </p:nvSpPr>
          <p:spPr>
            <a:xfrm rot="5400000">
              <a:off x="2234116" y="2013870"/>
              <a:ext cx="1980000" cy="1296000"/>
            </a:xfrm>
            <a:prstGeom prst="homePlate">
              <a:avLst>
                <a:gd name="adj" fmla="val 14722"/>
              </a:avLst>
            </a:prstGeom>
            <a:solidFill>
              <a:srgbClr val="8778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400" dirty="0">
                <a:latin typeface="+mj-lt"/>
              </a:endParaRPr>
            </a:p>
          </p:txBody>
        </p:sp>
        <p:sp>
          <p:nvSpPr>
            <p:cNvPr id="50" name="Pentagone 49"/>
            <p:cNvSpPr/>
            <p:nvPr/>
          </p:nvSpPr>
          <p:spPr>
            <a:xfrm rot="5400000">
              <a:off x="3622608" y="2013870"/>
              <a:ext cx="1980000" cy="1296000"/>
            </a:xfrm>
            <a:prstGeom prst="homePlate">
              <a:avLst>
                <a:gd name="adj" fmla="val 15457"/>
              </a:avLst>
            </a:prstGeom>
            <a:solidFill>
              <a:srgbClr val="D2AF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smtClean="0">
                  <a:latin typeface="+mj-lt"/>
                </a:rPr>
                <a:t>3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51" name="Pentagone 50"/>
            <p:cNvSpPr/>
            <p:nvPr/>
          </p:nvSpPr>
          <p:spPr>
            <a:xfrm rot="5400000">
              <a:off x="5011100" y="2013870"/>
              <a:ext cx="1980000" cy="1296000"/>
            </a:xfrm>
            <a:prstGeom prst="homePlate">
              <a:avLst>
                <a:gd name="adj" fmla="val 16192"/>
              </a:avLst>
            </a:prstGeom>
            <a:solidFill>
              <a:srgbClr val="C944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400" dirty="0">
                <a:latin typeface="+mj-lt"/>
              </a:endParaRPr>
            </a:p>
          </p:txBody>
        </p:sp>
        <p:sp>
          <p:nvSpPr>
            <p:cNvPr id="52" name="Pentagone 51"/>
            <p:cNvSpPr/>
            <p:nvPr/>
          </p:nvSpPr>
          <p:spPr>
            <a:xfrm rot="5400000">
              <a:off x="6399592" y="2013870"/>
              <a:ext cx="1980000" cy="1296000"/>
            </a:xfrm>
            <a:prstGeom prst="homePlate">
              <a:avLst>
                <a:gd name="adj" fmla="val 15457"/>
              </a:avLst>
            </a:prstGeom>
            <a:solidFill>
              <a:srgbClr val="6DC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400" dirty="0">
                <a:latin typeface="+mj-lt"/>
              </a:endParaRPr>
            </a:p>
          </p:txBody>
        </p:sp>
      </p:grpSp>
      <p:sp>
        <p:nvSpPr>
          <p:cNvPr id="53" name="Organigramme : Processus 52"/>
          <p:cNvSpPr/>
          <p:nvPr/>
        </p:nvSpPr>
        <p:spPr>
          <a:xfrm>
            <a:off x="7209125" y="195486"/>
            <a:ext cx="585774" cy="792088"/>
          </a:xfrm>
          <a:prstGeom prst="flowChartProcess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rganigramme : Processus 53"/>
          <p:cNvSpPr/>
          <p:nvPr/>
        </p:nvSpPr>
        <p:spPr>
          <a:xfrm>
            <a:off x="6300192" y="195486"/>
            <a:ext cx="585774" cy="612008"/>
          </a:xfrm>
          <a:prstGeom prst="flowChartProcess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Espace réservé du contenu 7"/>
          <p:cNvSpPr txBox="1">
            <a:spLocks/>
          </p:cNvSpPr>
          <p:nvPr/>
        </p:nvSpPr>
        <p:spPr>
          <a:xfrm>
            <a:off x="2843808" y="1158434"/>
            <a:ext cx="5112742" cy="227747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spcBef>
                <a:spcPts val="1000"/>
              </a:spcBef>
              <a:spcAft>
                <a:spcPts val="200"/>
              </a:spcAft>
              <a:buFontTx/>
              <a:buNone/>
              <a:defRPr sz="1500" kern="1200" cap="none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Tx/>
              <a:buNone/>
              <a:tabLst/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7313" indent="-87313" algn="l" defTabSz="914400" rtl="0" eaLnBrk="1" latinLnBrk="0" hangingPunct="1">
              <a:spcBef>
                <a:spcPts val="100"/>
              </a:spcBef>
              <a:spcAft>
                <a:spcPts val="100"/>
              </a:spcAft>
              <a:buFont typeface="Century Gothic" pitchFamily="34" charset="0"/>
              <a:buChar char="-"/>
              <a:defRPr lang="fr-FR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6575" indent="-88900" algn="l" defTabSz="914400" rtl="0" eaLnBrk="1" latinLnBrk="0" hangingPunct="1">
              <a:spcBef>
                <a:spcPts val="100"/>
              </a:spcBef>
              <a:spcAft>
                <a:spcPts val="100"/>
              </a:spcAft>
              <a:buSzPct val="100000"/>
              <a:buFont typeface="Century Gothic" pitchFamily="34" charset="0"/>
              <a:buChar char="•"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4pPr>
            <a:lvl5pPr marL="536575" indent="0" algn="l" defTabSz="625475" rtl="0" eaLnBrk="1" latinLnBrk="0" hangingPunct="1">
              <a:spcBef>
                <a:spcPts val="100"/>
              </a:spcBef>
              <a:spcAft>
                <a:spcPts val="100"/>
              </a:spcAft>
              <a:buFontTx/>
              <a:buNone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 smtClean="0">
                <a:solidFill>
                  <a:schemeClr val="tx2"/>
                </a:solidFill>
                <a:latin typeface="+mn-lt"/>
              </a:rPr>
              <a:t>From </a:t>
            </a:r>
            <a:r>
              <a:rPr lang="en-US" sz="1000" b="1" dirty="0" smtClean="0">
                <a:solidFill>
                  <a:schemeClr val="tx2"/>
                </a:solidFill>
                <a:latin typeface="+mn-lt"/>
              </a:rPr>
              <a:t>2 to 4 years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 smtClean="0">
                <a:solidFill>
                  <a:schemeClr val="tx2"/>
                </a:solidFill>
                <a:latin typeface="+mn-lt"/>
              </a:rPr>
              <a:t>Strong connection with </a:t>
            </a:r>
            <a:r>
              <a:rPr lang="en-US" sz="1000" b="1" dirty="0" smtClean="0">
                <a:solidFill>
                  <a:schemeClr val="tx2"/>
                </a:solidFill>
                <a:latin typeface="+mn-lt"/>
              </a:rPr>
              <a:t>research</a:t>
            </a:r>
            <a:r>
              <a:rPr lang="en-US" sz="1000" dirty="0" smtClean="0">
                <a:solidFill>
                  <a:schemeClr val="tx2"/>
                </a:solidFill>
                <a:latin typeface="+mn-lt"/>
              </a:rPr>
              <a:t> and </a:t>
            </a:r>
            <a:r>
              <a:rPr lang="en-US" sz="1000" b="1" dirty="0" smtClean="0">
                <a:solidFill>
                  <a:schemeClr val="tx2"/>
                </a:solidFill>
                <a:latin typeface="+mn-lt"/>
              </a:rPr>
              <a:t>education</a:t>
            </a:r>
            <a:r>
              <a:rPr lang="en-US" sz="1000" dirty="0" smtClean="0">
                <a:solidFill>
                  <a:schemeClr val="tx2"/>
                </a:solidFill>
                <a:latin typeface="+mn-lt"/>
              </a:rPr>
              <a:t> departments</a:t>
            </a:r>
            <a:endParaRPr lang="en-US" sz="1000" b="1" dirty="0" smtClean="0">
              <a:solidFill>
                <a:schemeClr val="tx2"/>
              </a:solidFill>
              <a:latin typeface="+mn-lt"/>
            </a:endParaRP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 smtClean="0">
                <a:solidFill>
                  <a:schemeClr val="tx2"/>
                </a:solidFill>
                <a:latin typeface="+mn-lt"/>
              </a:rPr>
              <a:t>Near 25 years of experience</a:t>
            </a:r>
          </a:p>
          <a:p>
            <a:pPr marL="285750" lvl="0" indent="-2857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 smtClean="0">
                <a:solidFill>
                  <a:schemeClr val="tx2"/>
                </a:solidFill>
                <a:latin typeface="+mn-lt"/>
              </a:rPr>
              <a:t>Up to 30 startups</a:t>
            </a:r>
            <a:endParaRPr lang="en-US" sz="1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83568" y="1158434"/>
            <a:ext cx="1908000" cy="2277412"/>
          </a:xfrm>
          <a:prstGeom prst="rect">
            <a:avLst/>
          </a:prstGeom>
          <a:solidFill>
            <a:srgbClr val="D2AF2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+mj-lt"/>
              </a:rPr>
              <a:t>On-campus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+mj-lt"/>
              </a:rPr>
              <a:t>Incubator </a:t>
            </a:r>
            <a:endParaRPr lang="en-US" sz="1100" b="1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for innovative startups 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with high growth potential</a:t>
            </a:r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6822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Nos incubés</a:t>
            </a:r>
            <a:br>
              <a:rPr lang="fr-FR" dirty="0" smtClean="0"/>
            </a:br>
            <a:r>
              <a:rPr lang="fr-FR" dirty="0" smtClean="0"/>
              <a:t>X-Tech, </a:t>
            </a:r>
            <a:r>
              <a:rPr lang="fr-FR" dirty="0" err="1" smtClean="0"/>
              <a:t>Drahi</a:t>
            </a:r>
            <a:r>
              <a:rPr lang="fr-FR" dirty="0" smtClean="0"/>
              <a:t>-X </a:t>
            </a:r>
            <a:r>
              <a:rPr lang="fr-FR" dirty="0" err="1" smtClean="0"/>
              <a:t>occupancy</a:t>
            </a:r>
            <a:r>
              <a:rPr lang="fr-FR" dirty="0" smtClean="0"/>
              <a:t>: 78% 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25" name="Espace réservé du numéro de diapositive 1"/>
          <p:cNvSpPr txBox="1">
            <a:spLocks/>
          </p:cNvSpPr>
          <p:nvPr/>
        </p:nvSpPr>
        <p:spPr>
          <a:xfrm>
            <a:off x="8460150" y="4720326"/>
            <a:ext cx="360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fr-FR"/>
            </a:defPPr>
            <a:lvl1pPr marL="0" algn="r" defTabSz="914400" rtl="0" eaLnBrk="1" latinLnBrk="0" hangingPunct="1">
              <a:defRPr sz="9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6E7B68-C406-4B5C-B79D-A1CDE10CB85D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27" name="Espace réservé du contenu 5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13453"/>
            <a:ext cx="2830736" cy="451148"/>
          </a:xfr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985" y="4260452"/>
            <a:ext cx="2428254" cy="615554"/>
          </a:xfrm>
          <a:prstGeom prst="rect">
            <a:avLst/>
          </a:prstGeom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609" y="3579860"/>
            <a:ext cx="2833572" cy="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707" y="483518"/>
            <a:ext cx="1384084" cy="11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116" y="1347614"/>
            <a:ext cx="233902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365" y="2518347"/>
            <a:ext cx="100811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ZoneTexte 33"/>
          <p:cNvSpPr txBox="1"/>
          <p:nvPr/>
        </p:nvSpPr>
        <p:spPr>
          <a:xfrm>
            <a:off x="7004251" y="967829"/>
            <a:ext cx="18002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b="1" i="1" dirty="0" smtClean="0"/>
              <a:t>AL COURAGE</a:t>
            </a: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663" y="1894894"/>
            <a:ext cx="2016224" cy="532840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508000"/>
            <a:ext cx="1155394" cy="113399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4296226" y="2277952"/>
            <a:ext cx="936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i="1" dirty="0" smtClean="0"/>
              <a:t>SILEX</a:t>
            </a:r>
            <a:endParaRPr lang="fr-FR" sz="2400" b="1" i="1" dirty="0"/>
          </a:p>
        </p:txBody>
      </p:sp>
      <p:pic>
        <p:nvPicPr>
          <p:cNvPr id="38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09372"/>
            <a:ext cx="1136166" cy="84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083296"/>
            <a:ext cx="14573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64288" y="3776141"/>
            <a:ext cx="18002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b="1" i="1" dirty="0" smtClean="0"/>
              <a:t>ACCENTA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1775058" y="4280197"/>
            <a:ext cx="22310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b="1" i="1" dirty="0" smtClean="0"/>
              <a:t>CENTRE COURNOT</a:t>
            </a:r>
          </a:p>
        </p:txBody>
      </p:sp>
      <p:pic>
        <p:nvPicPr>
          <p:cNvPr id="42" name="Picture 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2" y="1988860"/>
            <a:ext cx="1638596" cy="96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96" y="1658744"/>
            <a:ext cx="1273404" cy="913006"/>
          </a:xfrm>
          <a:prstGeom prst="rect">
            <a:avLst/>
          </a:prstGeo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Overall presentation entrepreneurship &amp; innovation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94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x-f4B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Creating, designing, prototyping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Overall presentation entrepreneurship &amp; innovation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1187451" y="1059582"/>
            <a:ext cx="6769100" cy="3095625"/>
          </a:xfrm>
        </p:spPr>
        <p:txBody>
          <a:bodyPr>
            <a:norm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+mn-lt"/>
              </a:rPr>
              <a:t>No innovation without prototyping, whether  it’s hardware or software.</a:t>
            </a:r>
          </a:p>
          <a:p>
            <a:r>
              <a:rPr lang="en-US" sz="1100" b="1" dirty="0">
                <a:solidFill>
                  <a:schemeClr val="tx2"/>
                </a:solidFill>
                <a:latin typeface="+mn-lt"/>
              </a:rPr>
              <a:t>Rapid prototyping 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and </a:t>
            </a:r>
            <a:r>
              <a:rPr lang="en-US" sz="1100" b="1" dirty="0">
                <a:solidFill>
                  <a:schemeClr val="tx2"/>
                </a:solidFill>
                <a:latin typeface="+mn-lt"/>
              </a:rPr>
              <a:t>iterating</a:t>
            </a:r>
            <a:r>
              <a:rPr lang="en-US" sz="1100" dirty="0" smtClean="0">
                <a:latin typeface="+mn-lt"/>
              </a:rPr>
              <a:t> 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are fundamental parts of our value proposition to entrepreneurs. Our team of Fab-manager and tech development advisor support users </a:t>
            </a:r>
            <a:r>
              <a:rPr lang="en-US" sz="1100" dirty="0">
                <a:solidFill>
                  <a:schemeClr val="tx2"/>
                </a:solidFill>
                <a:latin typeface="+mn-lt"/>
              </a:rPr>
              <a:t>through their prototyping 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projects, using </a:t>
            </a:r>
            <a:r>
              <a:rPr lang="en-US" sz="1100" b="1" dirty="0" smtClean="0">
                <a:solidFill>
                  <a:schemeClr val="tx2"/>
                </a:solidFill>
                <a:latin typeface="+mn-lt"/>
              </a:rPr>
              <a:t>3 dedicated spaces 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:</a:t>
            </a:r>
            <a:endParaRPr lang="en-US" sz="11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026" name="Picture 2" descr="C:\Users\marjolaine.sala\Downloads\0001-visite-parlementaire-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407" y="3525059"/>
            <a:ext cx="1619910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hevron 12"/>
          <p:cNvSpPr/>
          <p:nvPr/>
        </p:nvSpPr>
        <p:spPr>
          <a:xfrm>
            <a:off x="1547664" y="2020480"/>
            <a:ext cx="2052000" cy="576064"/>
          </a:xfrm>
          <a:prstGeom prst="chevron">
            <a:avLst>
              <a:gd name="adj" fmla="val 22394"/>
            </a:avLst>
          </a:prstGeom>
          <a:solidFill>
            <a:schemeClr val="bg1"/>
          </a:solidFill>
          <a:ln w="12700">
            <a:solidFill>
              <a:srgbClr val="D2A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D2AF24"/>
                </a:solidFill>
              </a:rPr>
              <a:t>FROM IDEA </a:t>
            </a:r>
          </a:p>
          <a:p>
            <a:pPr algn="ctr"/>
            <a:r>
              <a:rPr lang="en-US" sz="1000" dirty="0" smtClean="0">
                <a:solidFill>
                  <a:srgbClr val="D2AF24"/>
                </a:solidFill>
              </a:rPr>
              <a:t>TO DESIGN</a:t>
            </a:r>
          </a:p>
        </p:txBody>
      </p:sp>
      <p:sp>
        <p:nvSpPr>
          <p:cNvPr id="18" name="Chevron 17"/>
          <p:cNvSpPr/>
          <p:nvPr/>
        </p:nvSpPr>
        <p:spPr>
          <a:xfrm>
            <a:off x="3707904" y="2020480"/>
            <a:ext cx="2052000" cy="576064"/>
          </a:xfrm>
          <a:prstGeom prst="chevron">
            <a:avLst>
              <a:gd name="adj" fmla="val 22394"/>
            </a:avLst>
          </a:prstGeom>
          <a:solidFill>
            <a:schemeClr val="bg1"/>
          </a:solidFill>
          <a:ln w="12700">
            <a:solidFill>
              <a:srgbClr val="C944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 smtClean="0">
                <a:solidFill>
                  <a:srgbClr val="C9443E"/>
                </a:solidFill>
              </a:rPr>
              <a:t>FROM DESIGN </a:t>
            </a:r>
          </a:p>
          <a:p>
            <a:pPr lvl="0" algn="ctr"/>
            <a:r>
              <a:rPr lang="en-US" sz="1000" dirty="0" smtClean="0">
                <a:solidFill>
                  <a:srgbClr val="C9443E"/>
                </a:solidFill>
              </a:rPr>
              <a:t>TO PROTOTYPE</a:t>
            </a:r>
            <a:r>
              <a:rPr lang="en-US" sz="700" dirty="0" smtClean="0">
                <a:solidFill>
                  <a:srgbClr val="C9443E"/>
                </a:solidFill>
              </a:rPr>
              <a:t> </a:t>
            </a:r>
          </a:p>
        </p:txBody>
      </p:sp>
      <p:sp>
        <p:nvSpPr>
          <p:cNvPr id="19" name="Chevron 18"/>
          <p:cNvSpPr/>
          <p:nvPr/>
        </p:nvSpPr>
        <p:spPr>
          <a:xfrm>
            <a:off x="5868144" y="2020480"/>
            <a:ext cx="2052000" cy="576064"/>
          </a:xfrm>
          <a:prstGeom prst="chevron">
            <a:avLst>
              <a:gd name="adj" fmla="val 22394"/>
            </a:avLst>
          </a:prstGeom>
          <a:solidFill>
            <a:schemeClr val="bg1"/>
          </a:solidFill>
          <a:ln w="12700">
            <a:solidFill>
              <a:srgbClr val="0068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 smtClean="0">
                <a:solidFill>
                  <a:srgbClr val="006880"/>
                </a:solidFill>
              </a:rPr>
              <a:t>FROM PROTOTYPE </a:t>
            </a:r>
          </a:p>
          <a:p>
            <a:pPr lvl="0" algn="ctr"/>
            <a:r>
              <a:rPr lang="en-US" sz="1000" dirty="0" smtClean="0">
                <a:solidFill>
                  <a:srgbClr val="006880"/>
                </a:solidFill>
              </a:rPr>
              <a:t>TO PRE-PRODUCTION</a:t>
            </a:r>
          </a:p>
        </p:txBody>
      </p:sp>
      <p:sp>
        <p:nvSpPr>
          <p:cNvPr id="15" name="Pentagone 14"/>
          <p:cNvSpPr/>
          <p:nvPr/>
        </p:nvSpPr>
        <p:spPr>
          <a:xfrm>
            <a:off x="899592" y="2020480"/>
            <a:ext cx="576064" cy="576064"/>
          </a:xfrm>
          <a:prstGeom prst="homePlate">
            <a:avLst>
              <a:gd name="adj" fmla="val 21917"/>
            </a:avLst>
          </a:prstGeom>
          <a:solidFill>
            <a:schemeClr val="bg1"/>
          </a:solidFill>
          <a:ln w="12700">
            <a:solidFill>
              <a:srgbClr val="D2AF2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763688" y="2660601"/>
            <a:ext cx="18359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spcAft>
                <a:spcPts val="200"/>
              </a:spcAft>
            </a:pPr>
            <a:r>
              <a:rPr lang="en-US" sz="900" dirty="0" smtClean="0">
                <a:solidFill>
                  <a:srgbClr val="003E5C"/>
                </a:solidFill>
              </a:rPr>
              <a:t>High-quality </a:t>
            </a:r>
            <a:r>
              <a:rPr lang="en-US" sz="900" dirty="0" err="1" smtClean="0">
                <a:solidFill>
                  <a:srgbClr val="003E5C"/>
                </a:solidFill>
              </a:rPr>
              <a:t>softwares</a:t>
            </a:r>
            <a:r>
              <a:rPr lang="en-US" sz="900" dirty="0" smtClean="0">
                <a:solidFill>
                  <a:srgbClr val="003E5C"/>
                </a:solidFill>
              </a:rPr>
              <a:t> for designing, programming, 3D modeling, etc. </a:t>
            </a:r>
            <a:endParaRPr lang="en-US" sz="900" dirty="0">
              <a:solidFill>
                <a:srgbClr val="003E5C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23928" y="2660601"/>
            <a:ext cx="1912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spcAft>
                <a:spcPts val="200"/>
              </a:spcAft>
            </a:pPr>
            <a:r>
              <a:rPr lang="en-US" sz="900" dirty="0" smtClean="0">
                <a:solidFill>
                  <a:srgbClr val="003E5C"/>
                </a:solidFill>
              </a:rPr>
              <a:t>Numerous types of 3D printers and rapid prototyping machines (electronic and mechanical)</a:t>
            </a:r>
            <a:endParaRPr lang="en-US" sz="900" dirty="0">
              <a:solidFill>
                <a:srgbClr val="003E5C"/>
              </a:solidFill>
            </a:endParaRPr>
          </a:p>
        </p:txBody>
      </p:sp>
      <p:cxnSp>
        <p:nvCxnSpPr>
          <p:cNvPr id="28" name="Connecteur droit 27"/>
          <p:cNvCxnSpPr/>
          <p:nvPr/>
        </p:nvCxnSpPr>
        <p:spPr>
          <a:xfrm>
            <a:off x="1763688" y="2588593"/>
            <a:ext cx="0" cy="612000"/>
          </a:xfrm>
          <a:prstGeom prst="line">
            <a:avLst/>
          </a:prstGeom>
          <a:ln w="6350">
            <a:solidFill>
              <a:srgbClr val="D2A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3923928" y="2604496"/>
            <a:ext cx="0" cy="612000"/>
          </a:xfrm>
          <a:prstGeom prst="line">
            <a:avLst/>
          </a:prstGeom>
          <a:ln w="6350">
            <a:solidFill>
              <a:srgbClr val="C94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6094814" y="2588593"/>
            <a:ext cx="0" cy="612000"/>
          </a:xfrm>
          <a:prstGeom prst="line">
            <a:avLst/>
          </a:prstGeom>
          <a:ln w="6350">
            <a:solidFill>
              <a:srgbClr val="0068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094814" y="2660601"/>
            <a:ext cx="1912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spcAft>
                <a:spcPts val="200"/>
              </a:spcAft>
            </a:pPr>
            <a:r>
              <a:rPr lang="en-US" sz="900" dirty="0" smtClean="0">
                <a:solidFill>
                  <a:srgbClr val="003E5C"/>
                </a:solidFill>
              </a:rPr>
              <a:t>Advanced machines for producing first set of pieces, before launching mass production</a:t>
            </a:r>
            <a:endParaRPr lang="en-US" sz="900" dirty="0">
              <a:solidFill>
                <a:srgbClr val="003E5C"/>
              </a:solidFill>
            </a:endParaRPr>
          </a:p>
        </p:txBody>
      </p:sp>
      <p:sp>
        <p:nvSpPr>
          <p:cNvPr id="24" name="Chevron 23"/>
          <p:cNvSpPr/>
          <p:nvPr/>
        </p:nvSpPr>
        <p:spPr>
          <a:xfrm>
            <a:off x="7956376" y="2020479"/>
            <a:ext cx="576064" cy="568113"/>
          </a:xfrm>
          <a:prstGeom prst="chevron">
            <a:avLst>
              <a:gd name="adj" fmla="val 22305"/>
            </a:avLst>
          </a:prstGeom>
          <a:solidFill>
            <a:schemeClr val="bg1"/>
          </a:solidFill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956550" y="339725"/>
            <a:ext cx="863600" cy="71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595334" y="451743"/>
            <a:ext cx="1224666" cy="256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US" sz="750" b="1" cap="all" dirty="0" smtClean="0">
                <a:solidFill>
                  <a:schemeClr val="accent1"/>
                </a:solidFill>
                <a:latin typeface="+mj-lt"/>
              </a:rPr>
              <a:t>activities</a:t>
            </a:r>
            <a:endParaRPr lang="en-US" sz="750" b="1" kern="1200" cap="all" dirty="0" smtClean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7" name="Groupe 26"/>
          <p:cNvGrpSpPr/>
          <p:nvPr/>
        </p:nvGrpSpPr>
        <p:grpSpPr>
          <a:xfrm>
            <a:off x="6300193" y="339725"/>
            <a:ext cx="1494705" cy="432048"/>
            <a:chOff x="1187624" y="1671870"/>
            <a:chExt cx="6849968" cy="1980000"/>
          </a:xfrm>
        </p:grpSpPr>
        <p:sp>
          <p:nvSpPr>
            <p:cNvPr id="32" name="Pentagone 31"/>
            <p:cNvSpPr/>
            <p:nvPr/>
          </p:nvSpPr>
          <p:spPr>
            <a:xfrm rot="5400000">
              <a:off x="845624" y="2013870"/>
              <a:ext cx="1980000" cy="1296000"/>
            </a:xfrm>
            <a:prstGeom prst="homePlate">
              <a:avLst>
                <a:gd name="adj" fmla="val 1325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400" dirty="0">
                <a:latin typeface="+mj-lt"/>
              </a:endParaRPr>
            </a:p>
          </p:txBody>
        </p:sp>
        <p:sp>
          <p:nvSpPr>
            <p:cNvPr id="33" name="Pentagone 32"/>
            <p:cNvSpPr/>
            <p:nvPr/>
          </p:nvSpPr>
          <p:spPr>
            <a:xfrm rot="5400000">
              <a:off x="2234116" y="2013870"/>
              <a:ext cx="1980000" cy="1296000"/>
            </a:xfrm>
            <a:prstGeom prst="homePlate">
              <a:avLst>
                <a:gd name="adj" fmla="val 14722"/>
              </a:avLst>
            </a:prstGeom>
            <a:solidFill>
              <a:srgbClr val="8778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400" dirty="0">
                <a:latin typeface="+mj-lt"/>
              </a:endParaRPr>
            </a:p>
          </p:txBody>
        </p:sp>
        <p:sp>
          <p:nvSpPr>
            <p:cNvPr id="34" name="Pentagone 33"/>
            <p:cNvSpPr/>
            <p:nvPr/>
          </p:nvSpPr>
          <p:spPr>
            <a:xfrm rot="5400000">
              <a:off x="3622608" y="2013870"/>
              <a:ext cx="1980000" cy="1296000"/>
            </a:xfrm>
            <a:prstGeom prst="homePlate">
              <a:avLst>
                <a:gd name="adj" fmla="val 15457"/>
              </a:avLst>
            </a:prstGeom>
            <a:solidFill>
              <a:srgbClr val="D2AF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400" dirty="0">
                <a:latin typeface="+mj-lt"/>
              </a:endParaRPr>
            </a:p>
          </p:txBody>
        </p:sp>
        <p:sp>
          <p:nvSpPr>
            <p:cNvPr id="35" name="Pentagone 34"/>
            <p:cNvSpPr/>
            <p:nvPr/>
          </p:nvSpPr>
          <p:spPr>
            <a:xfrm rot="5400000">
              <a:off x="5011100" y="2013870"/>
              <a:ext cx="1980000" cy="1296000"/>
            </a:xfrm>
            <a:prstGeom prst="homePlate">
              <a:avLst>
                <a:gd name="adj" fmla="val 16192"/>
              </a:avLst>
            </a:prstGeom>
            <a:solidFill>
              <a:srgbClr val="C944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smtClean="0">
                  <a:latin typeface="+mj-lt"/>
                </a:rPr>
                <a:t>4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36" name="Pentagone 35"/>
            <p:cNvSpPr/>
            <p:nvPr/>
          </p:nvSpPr>
          <p:spPr>
            <a:xfrm rot="5400000">
              <a:off x="6399592" y="2013870"/>
              <a:ext cx="1980000" cy="1296000"/>
            </a:xfrm>
            <a:prstGeom prst="homePlate">
              <a:avLst>
                <a:gd name="adj" fmla="val 15457"/>
              </a:avLst>
            </a:prstGeom>
            <a:solidFill>
              <a:srgbClr val="6DC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400" dirty="0">
                <a:latin typeface="+mj-lt"/>
              </a:endParaRPr>
            </a:p>
          </p:txBody>
        </p:sp>
      </p:grpSp>
      <p:sp>
        <p:nvSpPr>
          <p:cNvPr id="37" name="Organigramme : Processus 36"/>
          <p:cNvSpPr/>
          <p:nvPr/>
        </p:nvSpPr>
        <p:spPr>
          <a:xfrm>
            <a:off x="7491921" y="195486"/>
            <a:ext cx="302978" cy="792088"/>
          </a:xfrm>
          <a:prstGeom prst="flowChartProcess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rganigramme : Processus 37"/>
          <p:cNvSpPr/>
          <p:nvPr/>
        </p:nvSpPr>
        <p:spPr>
          <a:xfrm>
            <a:off x="6300192" y="195486"/>
            <a:ext cx="888752" cy="612008"/>
          </a:xfrm>
          <a:prstGeom prst="flowChartProcess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C:\Users\marjolaine.sala\Documents\Banque images\0071-1904206PEIJ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07" y="3525059"/>
            <a:ext cx="1620000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rjolaine.sala\Documents\Banque images\0028-pei-1309201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17" y="3525059"/>
            <a:ext cx="1619940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marjolaine.sala\Documents\Banque images\0076-pei-13092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257" y="3525059"/>
            <a:ext cx="1619999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989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Coworking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sharing more than a workspace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Overall presentation entrepreneurship &amp; innovation</a:t>
            </a:r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1187451" y="2931790"/>
            <a:ext cx="6769100" cy="1440160"/>
          </a:xfrm>
        </p:spPr>
        <p:txBody>
          <a:bodyPr>
            <a:noAutofit/>
          </a:bodyPr>
          <a:lstStyle/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b="1" dirty="0" err="1">
                <a:solidFill>
                  <a:srgbClr val="003E5C"/>
                </a:solidFill>
                <a:latin typeface="Century Gothic"/>
              </a:rPr>
              <a:t>Coworking</a:t>
            </a:r>
            <a:r>
              <a:rPr lang="en-US" sz="1000" b="1" dirty="0">
                <a:solidFill>
                  <a:srgbClr val="003E5C"/>
                </a:solidFill>
                <a:latin typeface="Century Gothic"/>
              </a:rPr>
              <a:t> space</a:t>
            </a:r>
            <a:r>
              <a:rPr lang="en-US" sz="1000" dirty="0">
                <a:solidFill>
                  <a:srgbClr val="003E5C"/>
                </a:solidFill>
                <a:latin typeface="Century Gothic"/>
              </a:rPr>
              <a:t>, third work place for partners’ employees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3E5C"/>
                </a:solidFill>
                <a:latin typeface="Century Gothic"/>
              </a:rPr>
              <a:t>7</a:t>
            </a:r>
            <a:r>
              <a:rPr lang="en-US" sz="1000" dirty="0" smtClean="0">
                <a:solidFill>
                  <a:srgbClr val="003E5C"/>
                </a:solidFill>
                <a:latin typeface="Century Gothic"/>
              </a:rPr>
              <a:t> </a:t>
            </a:r>
            <a:r>
              <a:rPr lang="en-US" sz="1000" dirty="0">
                <a:solidFill>
                  <a:srgbClr val="003E5C"/>
                </a:solidFill>
                <a:latin typeface="Century Gothic"/>
              </a:rPr>
              <a:t>meeting rooms, including 1 creativity room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003E5C"/>
                </a:solidFill>
                <a:latin typeface="Century Gothic"/>
              </a:rPr>
              <a:t>Events</a:t>
            </a:r>
            <a:r>
              <a:rPr lang="en-US" sz="1000" dirty="0">
                <a:solidFill>
                  <a:srgbClr val="003E5C"/>
                </a:solidFill>
                <a:latin typeface="Century Gothic"/>
              </a:rPr>
              <a:t> with startups, funding structures, business angels, investors and our partners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rgbClr val="003E5C"/>
                </a:solidFill>
                <a:latin typeface="Century Gothic"/>
              </a:rPr>
              <a:t>Student-organized initiatives </a:t>
            </a:r>
            <a:r>
              <a:rPr lang="en-US" sz="1000" dirty="0" smtClean="0">
                <a:solidFill>
                  <a:srgbClr val="003E5C"/>
                </a:solidFill>
                <a:latin typeface="Century Gothic"/>
              </a:rPr>
              <a:t>(Start-up </a:t>
            </a:r>
            <a:r>
              <a:rPr lang="en-US" sz="1000" dirty="0">
                <a:solidFill>
                  <a:srgbClr val="003E5C"/>
                </a:solidFill>
                <a:latin typeface="Century Gothic"/>
              </a:rPr>
              <a:t>Week-end, Start-up Café, X-Forum, etc.)</a:t>
            </a:r>
          </a:p>
          <a:p>
            <a:pPr marL="171450" indent="-1714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003E5C"/>
                </a:solidFill>
                <a:latin typeface="Century Gothic"/>
              </a:rPr>
              <a:t>[Soon] Tech showroom</a:t>
            </a:r>
          </a:p>
          <a:p>
            <a:endParaRPr lang="fr-FR" sz="1400" dirty="0" smtClean="0"/>
          </a:p>
          <a:p>
            <a:endParaRPr lang="fr-FR" sz="1400" dirty="0" smtClean="0"/>
          </a:p>
          <a:p>
            <a:endParaRPr lang="fr-FR" sz="1400" dirty="0" smtClean="0"/>
          </a:p>
          <a:p>
            <a:endParaRPr lang="fr-FR" sz="1400" dirty="0" smtClean="0"/>
          </a:p>
          <a:p>
            <a:endParaRPr lang="fr-FR" sz="1400" dirty="0"/>
          </a:p>
          <a:p>
            <a:endParaRPr lang="fr-FR" sz="1400" dirty="0"/>
          </a:p>
        </p:txBody>
      </p:sp>
      <p:pic>
        <p:nvPicPr>
          <p:cNvPr id="9" name="Picture 6" descr="C:\Users\marjolaine.sala\Downloads\09-master-20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16" y="1127800"/>
            <a:ext cx="2563640" cy="14421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C:\Users\marjolaine.sala\Downloads\067-17092015J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129695"/>
            <a:ext cx="2160240" cy="14402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marjolaine.sala\Downloads\0122-21012015-pe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1131590"/>
            <a:ext cx="2160239" cy="14402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:\Users\marjolaine.sala\Downloads\097-17092015JB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28"/>
          <a:stretch/>
        </p:blipFill>
        <p:spPr bwMode="auto">
          <a:xfrm>
            <a:off x="3026296" y="1127800"/>
            <a:ext cx="1617712" cy="14402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7956550" y="339725"/>
            <a:ext cx="863600" cy="71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7595334" y="451743"/>
            <a:ext cx="1224666" cy="256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fr-FR" sz="750" b="1" cap="all" dirty="0" err="1" smtClean="0">
                <a:solidFill>
                  <a:schemeClr val="accent1"/>
                </a:solidFill>
                <a:latin typeface="+mj-lt"/>
              </a:rPr>
              <a:t>activities</a:t>
            </a:r>
            <a:endParaRPr lang="fr-FR" sz="750" b="1" kern="1200" cap="all" dirty="0" smtClean="0">
              <a:solidFill>
                <a:schemeClr val="accent1"/>
              </a:solidFill>
              <a:latin typeface="+mj-lt"/>
              <a:ea typeface="+mn-ea"/>
              <a:cs typeface="+mn-cs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6300193" y="339725"/>
            <a:ext cx="1494705" cy="432048"/>
            <a:chOff x="1187624" y="1671870"/>
            <a:chExt cx="6849968" cy="1980000"/>
          </a:xfrm>
        </p:grpSpPr>
        <p:sp>
          <p:nvSpPr>
            <p:cNvPr id="26" name="Pentagone 25"/>
            <p:cNvSpPr/>
            <p:nvPr/>
          </p:nvSpPr>
          <p:spPr>
            <a:xfrm rot="5400000">
              <a:off x="845624" y="2013870"/>
              <a:ext cx="1980000" cy="1296000"/>
            </a:xfrm>
            <a:prstGeom prst="homePlate">
              <a:avLst>
                <a:gd name="adj" fmla="val 1325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fr-FR" sz="1400" dirty="0">
                <a:latin typeface="+mj-lt"/>
              </a:endParaRPr>
            </a:p>
          </p:txBody>
        </p:sp>
        <p:sp>
          <p:nvSpPr>
            <p:cNvPr id="27" name="Pentagone 26"/>
            <p:cNvSpPr/>
            <p:nvPr/>
          </p:nvSpPr>
          <p:spPr>
            <a:xfrm rot="5400000">
              <a:off x="2234116" y="2013870"/>
              <a:ext cx="1980000" cy="1296000"/>
            </a:xfrm>
            <a:prstGeom prst="homePlate">
              <a:avLst>
                <a:gd name="adj" fmla="val 14722"/>
              </a:avLst>
            </a:prstGeom>
            <a:solidFill>
              <a:srgbClr val="8778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fr-FR" sz="1400" dirty="0">
                <a:latin typeface="+mj-lt"/>
              </a:endParaRPr>
            </a:p>
          </p:txBody>
        </p:sp>
        <p:sp>
          <p:nvSpPr>
            <p:cNvPr id="28" name="Pentagone 27"/>
            <p:cNvSpPr/>
            <p:nvPr/>
          </p:nvSpPr>
          <p:spPr>
            <a:xfrm rot="5400000">
              <a:off x="3622608" y="2013870"/>
              <a:ext cx="1980000" cy="1296000"/>
            </a:xfrm>
            <a:prstGeom prst="homePlate">
              <a:avLst>
                <a:gd name="adj" fmla="val 15457"/>
              </a:avLst>
            </a:prstGeom>
            <a:solidFill>
              <a:srgbClr val="D2AF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fr-FR" sz="1400" dirty="0">
                <a:latin typeface="+mj-lt"/>
              </a:endParaRPr>
            </a:p>
          </p:txBody>
        </p:sp>
        <p:sp>
          <p:nvSpPr>
            <p:cNvPr id="29" name="Pentagone 28"/>
            <p:cNvSpPr/>
            <p:nvPr/>
          </p:nvSpPr>
          <p:spPr>
            <a:xfrm rot="5400000">
              <a:off x="5011100" y="2013870"/>
              <a:ext cx="1980000" cy="1296000"/>
            </a:xfrm>
            <a:prstGeom prst="homePlate">
              <a:avLst>
                <a:gd name="adj" fmla="val 16192"/>
              </a:avLst>
            </a:prstGeom>
            <a:solidFill>
              <a:srgbClr val="C944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fr-FR" sz="1400" dirty="0">
                <a:latin typeface="+mj-lt"/>
              </a:endParaRPr>
            </a:p>
          </p:txBody>
        </p:sp>
        <p:sp>
          <p:nvSpPr>
            <p:cNvPr id="30" name="Pentagone 29"/>
            <p:cNvSpPr/>
            <p:nvPr/>
          </p:nvSpPr>
          <p:spPr>
            <a:xfrm rot="5400000">
              <a:off x="6399592" y="2013870"/>
              <a:ext cx="1980000" cy="1296000"/>
            </a:xfrm>
            <a:prstGeom prst="homePlate">
              <a:avLst>
                <a:gd name="adj" fmla="val 15457"/>
              </a:avLst>
            </a:prstGeom>
            <a:solidFill>
              <a:srgbClr val="6DC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fr-FR" sz="1400" dirty="0" smtClean="0">
                  <a:latin typeface="+mj-lt"/>
                </a:rPr>
                <a:t>5</a:t>
              </a:r>
              <a:endParaRPr lang="fr-FR" sz="1400" dirty="0">
                <a:latin typeface="+mj-lt"/>
              </a:endParaRPr>
            </a:p>
          </p:txBody>
        </p:sp>
      </p:grpSp>
      <p:sp>
        <p:nvSpPr>
          <p:cNvPr id="31" name="Organigramme : Processus 30"/>
          <p:cNvSpPr/>
          <p:nvPr/>
        </p:nvSpPr>
        <p:spPr>
          <a:xfrm>
            <a:off x="6300191" y="195486"/>
            <a:ext cx="1191729" cy="612008"/>
          </a:xfrm>
          <a:prstGeom prst="flowChartProcess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5273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Corporates</a:t>
            </a:r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Entrepreneurship &amp; </a:t>
            </a:r>
            <a:r>
              <a:rPr lang="en-US" dirty="0" smtClean="0"/>
              <a:t>Innovation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8783638" y="4719638"/>
            <a:ext cx="360362" cy="144462"/>
          </a:xfrm>
        </p:spPr>
        <p:txBody>
          <a:bodyPr/>
          <a:lstStyle/>
          <a:p>
            <a:fld id="{646E7B68-C406-4B5C-B79D-A1CDE10CB85D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3665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Becoming a corporate partner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Overall presentation entrepreneurship &amp; innovation</a:t>
            </a: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956550" y="339725"/>
            <a:ext cx="863600" cy="71725"/>
          </a:xfrm>
          <a:prstGeom prst="rect">
            <a:avLst/>
          </a:prstGeom>
          <a:solidFill>
            <a:srgbClr val="98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95334" y="451743"/>
            <a:ext cx="1224666" cy="256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US" sz="750" b="1" cap="all" dirty="0" smtClean="0">
                <a:solidFill>
                  <a:srgbClr val="98B8B4"/>
                </a:solidFill>
                <a:latin typeface="+mj-lt"/>
              </a:rPr>
              <a:t>corporates</a:t>
            </a:r>
            <a:endParaRPr lang="en-US" sz="750" b="1" kern="1200" cap="all" dirty="0" smtClean="0">
              <a:solidFill>
                <a:srgbClr val="98B8B4"/>
              </a:solidFill>
              <a:latin typeface="+mj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437606" y="2233258"/>
            <a:ext cx="13681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6880"/>
                </a:solidFill>
              </a:rPr>
              <a:t>#agility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140631" y="2558916"/>
            <a:ext cx="15841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D2AF24"/>
                </a:solidFill>
              </a:rPr>
              <a:t>#</a:t>
            </a:r>
            <a:r>
              <a:rPr lang="en-US" sz="1400" dirty="0" err="1" smtClean="0">
                <a:solidFill>
                  <a:srgbClr val="D2AF24"/>
                </a:solidFill>
              </a:rPr>
              <a:t>mutuallearning</a:t>
            </a:r>
            <a:endParaRPr lang="en-US" sz="1400" dirty="0" smtClean="0">
              <a:solidFill>
                <a:srgbClr val="D2AF24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215906" y="1309418"/>
            <a:ext cx="13681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D2AF24"/>
                </a:solidFill>
              </a:rPr>
              <a:t>#prototyping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555776" y="2644338"/>
            <a:ext cx="13681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6DCCBB"/>
                </a:solidFill>
              </a:rPr>
              <a:t>#lean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039878" y="3322987"/>
            <a:ext cx="13681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6DCCBB"/>
                </a:solidFill>
              </a:rPr>
              <a:t>#</a:t>
            </a:r>
            <a:r>
              <a:rPr lang="en-US" sz="1400" dirty="0" err="1" smtClean="0">
                <a:solidFill>
                  <a:srgbClr val="6DCCBB"/>
                </a:solidFill>
              </a:rPr>
              <a:t>outofthebox</a:t>
            </a:r>
            <a:endParaRPr lang="en-US" sz="1400" dirty="0" smtClean="0">
              <a:solidFill>
                <a:srgbClr val="6DCCBB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824707" y="2930728"/>
            <a:ext cx="13681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D2AF24"/>
                </a:solidFill>
              </a:rPr>
              <a:t>#experience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259632" y="1348194"/>
            <a:ext cx="13681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87788B"/>
                </a:solidFill>
              </a:rPr>
              <a:t>#tech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675454" y="1873798"/>
            <a:ext cx="13681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6DCCBB"/>
                </a:solidFill>
              </a:rPr>
              <a:t>#shake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519772" y="3236023"/>
            <a:ext cx="13681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6880"/>
                </a:solidFill>
              </a:rPr>
              <a:t>#experts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2267744" y="1636226"/>
            <a:ext cx="13681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6880"/>
                </a:solidFill>
              </a:rPr>
              <a:t>#workshop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2555776" y="2161250"/>
            <a:ext cx="13681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6DCCBB"/>
                </a:solidFill>
              </a:rPr>
              <a:t>#mindset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611560" y="2067694"/>
            <a:ext cx="13681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87788B"/>
                </a:solidFill>
              </a:rPr>
              <a:t>#culture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52752" y="1658354"/>
            <a:ext cx="13681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D2AF24"/>
                </a:solidFill>
              </a:rPr>
              <a:t>#delivering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657078" y="2912857"/>
            <a:ext cx="13681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6880"/>
                </a:solidFill>
              </a:rPr>
              <a:t>#product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355976" y="1426006"/>
            <a:ext cx="3744416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100" dirty="0" smtClean="0">
                <a:solidFill>
                  <a:schemeClr val="tx2"/>
                </a:solidFill>
              </a:rPr>
              <a:t>Innovation </a:t>
            </a:r>
            <a:r>
              <a:rPr lang="en-US" sz="1100" dirty="0">
                <a:solidFill>
                  <a:schemeClr val="tx2"/>
                </a:solidFill>
              </a:rPr>
              <a:t>doesn't come just from giving people incentives; it comes from creating environments </a:t>
            </a:r>
            <a:r>
              <a:rPr lang="en-US" sz="1100" dirty="0" smtClean="0">
                <a:solidFill>
                  <a:schemeClr val="tx2"/>
                </a:solidFill>
              </a:rPr>
              <a:t>where </a:t>
            </a:r>
            <a:r>
              <a:rPr lang="en-US" sz="1100" dirty="0">
                <a:solidFill>
                  <a:schemeClr val="tx2"/>
                </a:solidFill>
              </a:rPr>
              <a:t>people with different backgrounds and knowledges can share and connect their </a:t>
            </a:r>
            <a:r>
              <a:rPr lang="en-US" sz="1100" dirty="0" smtClean="0">
                <a:solidFill>
                  <a:schemeClr val="tx2"/>
                </a:solidFill>
              </a:rPr>
              <a:t>ideas.</a:t>
            </a:r>
          </a:p>
          <a:p>
            <a:pPr algn="just"/>
            <a:endParaRPr lang="en-US" sz="1100" dirty="0">
              <a:solidFill>
                <a:schemeClr val="tx2"/>
              </a:solidFill>
            </a:endParaRPr>
          </a:p>
          <a:p>
            <a:pPr algn="just"/>
            <a:endParaRPr lang="en-US" sz="1100" dirty="0">
              <a:solidFill>
                <a:schemeClr val="tx2"/>
              </a:solidFill>
            </a:endParaRPr>
          </a:p>
          <a:p>
            <a:pPr algn="just"/>
            <a:r>
              <a:rPr lang="en-US" sz="1100" dirty="0" smtClean="0">
                <a:solidFill>
                  <a:schemeClr val="tx2"/>
                </a:solidFill>
              </a:rPr>
              <a:t>You are </a:t>
            </a:r>
            <a:r>
              <a:rPr lang="en-US" sz="1100" dirty="0">
                <a:solidFill>
                  <a:schemeClr val="tx2"/>
                </a:solidFill>
              </a:rPr>
              <a:t>willing to get out of </a:t>
            </a:r>
            <a:r>
              <a:rPr lang="en-US" sz="1100" dirty="0" smtClean="0">
                <a:solidFill>
                  <a:schemeClr val="tx2"/>
                </a:solidFill>
              </a:rPr>
              <a:t>your usual R&amp;D framework, </a:t>
            </a:r>
            <a:r>
              <a:rPr lang="en-US" sz="1100" dirty="0">
                <a:solidFill>
                  <a:schemeClr val="tx2"/>
                </a:solidFill>
              </a:rPr>
              <a:t>step up </a:t>
            </a:r>
            <a:r>
              <a:rPr lang="en-US" sz="1100" dirty="0" smtClean="0">
                <a:solidFill>
                  <a:schemeClr val="tx2"/>
                </a:solidFill>
              </a:rPr>
              <a:t>your innovation </a:t>
            </a:r>
            <a:r>
              <a:rPr lang="en-US" sz="1100" dirty="0">
                <a:solidFill>
                  <a:schemeClr val="tx2"/>
                </a:solidFill>
              </a:rPr>
              <a:t>cycles and share our </a:t>
            </a:r>
            <a:r>
              <a:rPr lang="en-US" sz="1100" dirty="0" smtClean="0">
                <a:solidFill>
                  <a:schemeClr val="tx2"/>
                </a:solidFill>
              </a:rPr>
              <a:t>value </a:t>
            </a:r>
            <a:r>
              <a:rPr lang="en-US" sz="1100" dirty="0">
                <a:solidFill>
                  <a:schemeClr val="tx2"/>
                </a:solidFill>
              </a:rPr>
              <a:t>of </a:t>
            </a:r>
            <a:r>
              <a:rPr lang="en-US" sz="1100" dirty="0" smtClean="0">
                <a:solidFill>
                  <a:schemeClr val="tx2"/>
                </a:solidFill>
              </a:rPr>
              <a:t>excellence</a:t>
            </a:r>
            <a:r>
              <a:rPr lang="en-US" sz="1100" dirty="0">
                <a:solidFill>
                  <a:schemeClr val="tx2"/>
                </a:solidFill>
              </a:rPr>
              <a:t> </a:t>
            </a:r>
            <a:r>
              <a:rPr lang="en-US" sz="1100" dirty="0" smtClean="0">
                <a:solidFill>
                  <a:schemeClr val="tx2"/>
                </a:solidFill>
              </a:rPr>
              <a:t>?</a:t>
            </a:r>
          </a:p>
          <a:p>
            <a:pPr algn="just"/>
            <a:endParaRPr lang="en-US" sz="1100" dirty="0">
              <a:solidFill>
                <a:schemeClr val="tx2"/>
              </a:solidFill>
            </a:endParaRPr>
          </a:p>
          <a:p>
            <a:pPr algn="just"/>
            <a:endParaRPr lang="en-US" sz="1100" dirty="0">
              <a:solidFill>
                <a:schemeClr val="tx2"/>
              </a:solidFill>
            </a:endParaRPr>
          </a:p>
          <a:p>
            <a:pPr algn="just"/>
            <a:r>
              <a:rPr lang="en-US" sz="1100" dirty="0">
                <a:solidFill>
                  <a:schemeClr val="tx2"/>
                </a:solidFill>
              </a:rPr>
              <a:t>Becoming a corporate partner means taking part in an ecosystem from which future major innovations will emerge and </a:t>
            </a:r>
            <a:r>
              <a:rPr lang="en-US" sz="1100" dirty="0" smtClean="0">
                <a:solidFill>
                  <a:schemeClr val="tx2"/>
                </a:solidFill>
              </a:rPr>
              <a:t>grow… and give your projects and people the potential to grow with them. 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536828" y="3652450"/>
            <a:ext cx="187220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87788B"/>
                </a:solidFill>
              </a:rPr>
              <a:t>#</a:t>
            </a:r>
            <a:r>
              <a:rPr lang="en-US" sz="1400" dirty="0" err="1" smtClean="0">
                <a:solidFill>
                  <a:srgbClr val="87788B"/>
                </a:solidFill>
              </a:rPr>
              <a:t>projectacceleration</a:t>
            </a:r>
            <a:endParaRPr lang="en-US" sz="1400" dirty="0" smtClean="0">
              <a:solidFill>
                <a:srgbClr val="8778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9211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Entrepreneurship &amp; Innovation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7191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Overall presentation entrepreneurship &amp; innovation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827584" y="555526"/>
            <a:ext cx="7129140" cy="3816423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</a:pPr>
            <a:r>
              <a:rPr lang="fr-FR" sz="9600" dirty="0" smtClean="0">
                <a:solidFill>
                  <a:schemeClr val="tx2"/>
                </a:solidFill>
              </a:rPr>
              <a:t>2013</a:t>
            </a:r>
          </a:p>
          <a:p>
            <a:pPr lvl="0">
              <a:lnSpc>
                <a:spcPct val="110000"/>
              </a:lnSpc>
            </a:pP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99592" y="1995686"/>
            <a:ext cx="2448272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2400" spc="110" dirty="0" smtClean="0">
                <a:solidFill>
                  <a:srgbClr val="006880"/>
                </a:solidFill>
              </a:rPr>
              <a:t>Conception </a:t>
            </a:r>
          </a:p>
          <a:p>
            <a:pPr lvl="0"/>
            <a:r>
              <a:rPr lang="fr-FR" sz="2400" spc="110" dirty="0" smtClean="0">
                <a:solidFill>
                  <a:srgbClr val="006880"/>
                </a:solidFill>
              </a:rPr>
              <a:t>du </a:t>
            </a:r>
            <a:r>
              <a:rPr lang="fr-FR" sz="2400" spc="110" dirty="0">
                <a:solidFill>
                  <a:srgbClr val="006880"/>
                </a:solidFill>
              </a:rPr>
              <a:t>programme</a:t>
            </a:r>
          </a:p>
          <a:p>
            <a:pPr algn="ctr"/>
            <a:endParaRPr lang="fr-FR" sz="1500" dirty="0" smtClean="0"/>
          </a:p>
        </p:txBody>
      </p:sp>
    </p:spTree>
    <p:extLst>
      <p:ext uri="{BB962C8B-B14F-4D97-AF65-F5344CB8AC3E}">
        <p14:creationId xmlns:p14="http://schemas.microsoft.com/office/powerpoint/2010/main" val="1300016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Overall presentation entrepreneurship &amp; innovation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827584" y="555526"/>
            <a:ext cx="7129140" cy="3816423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</a:pPr>
            <a:r>
              <a:rPr lang="fr-FR" sz="9600" dirty="0" smtClean="0">
                <a:solidFill>
                  <a:schemeClr val="tx2"/>
                </a:solidFill>
              </a:rPr>
              <a:t>2014</a:t>
            </a:r>
          </a:p>
          <a:p>
            <a:pPr lvl="0">
              <a:lnSpc>
                <a:spcPct val="110000"/>
              </a:lnSpc>
            </a:pP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99592" y="1995686"/>
            <a:ext cx="2448272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2400" dirty="0" smtClean="0">
                <a:solidFill>
                  <a:schemeClr val="tx2"/>
                </a:solidFill>
              </a:rPr>
              <a:t>Pose des bases </a:t>
            </a:r>
          </a:p>
          <a:p>
            <a:pPr lvl="0"/>
            <a:r>
              <a:rPr lang="fr-FR" sz="2400" dirty="0" smtClean="0">
                <a:solidFill>
                  <a:schemeClr val="tx2"/>
                </a:solidFill>
              </a:rPr>
              <a:t>du </a:t>
            </a:r>
            <a:r>
              <a:rPr lang="fr-FR" sz="2400" dirty="0">
                <a:solidFill>
                  <a:schemeClr val="tx2"/>
                </a:solidFill>
              </a:rPr>
              <a:t>programme</a:t>
            </a:r>
          </a:p>
          <a:p>
            <a:pPr algn="ctr"/>
            <a:endParaRPr lang="fr-FR" sz="1500" dirty="0" smtClean="0"/>
          </a:p>
        </p:txBody>
      </p:sp>
      <p:sp>
        <p:nvSpPr>
          <p:cNvPr id="11" name="Connecteur 10"/>
          <p:cNvSpPr/>
          <p:nvPr/>
        </p:nvSpPr>
        <p:spPr>
          <a:xfrm>
            <a:off x="2267744" y="3147814"/>
            <a:ext cx="1440160" cy="144016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Accord du CA</a:t>
            </a:r>
            <a:endParaRPr lang="fr-FR" b="1" dirty="0"/>
          </a:p>
        </p:txBody>
      </p:sp>
      <p:sp>
        <p:nvSpPr>
          <p:cNvPr id="12" name="Connecteur 11"/>
          <p:cNvSpPr/>
          <p:nvPr/>
        </p:nvSpPr>
        <p:spPr>
          <a:xfrm>
            <a:off x="683568" y="3291830"/>
            <a:ext cx="1296144" cy="1296144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b="1" dirty="0" smtClean="0"/>
              <a:t>Business Plan</a:t>
            </a:r>
            <a:endParaRPr lang="fr-FR" b="1" dirty="0"/>
          </a:p>
        </p:txBody>
      </p:sp>
      <p:sp>
        <p:nvSpPr>
          <p:cNvPr id="13" name="Connecteur 12"/>
          <p:cNvSpPr/>
          <p:nvPr/>
        </p:nvSpPr>
        <p:spPr>
          <a:xfrm>
            <a:off x="3995936" y="2643758"/>
            <a:ext cx="1944216" cy="1944216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b="1" dirty="0" smtClean="0"/>
              <a:t>Conception &amp; lancement du bâtiment</a:t>
            </a:r>
            <a:endParaRPr lang="fr-FR" b="1" dirty="0"/>
          </a:p>
        </p:txBody>
      </p:sp>
      <p:sp>
        <p:nvSpPr>
          <p:cNvPr id="14" name="Connecteur 13"/>
          <p:cNvSpPr/>
          <p:nvPr/>
        </p:nvSpPr>
        <p:spPr>
          <a:xfrm>
            <a:off x="6228184" y="1779662"/>
            <a:ext cx="2808312" cy="2808312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b="1" dirty="0" smtClean="0"/>
              <a:t>Création de l’équipe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46536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dna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Entrepreneurship &amp; Innovation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9385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Overall presentation entrepreneurship &amp; innovation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827584" y="555526"/>
            <a:ext cx="7129140" cy="3816423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</a:pPr>
            <a:r>
              <a:rPr lang="fr-FR" sz="9600" dirty="0" smtClean="0">
                <a:solidFill>
                  <a:schemeClr val="tx2"/>
                </a:solidFill>
              </a:rPr>
              <a:t>2015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99592" y="1995686"/>
            <a:ext cx="3456384" cy="1338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2400" spc="110" dirty="0" smtClean="0">
                <a:solidFill>
                  <a:srgbClr val="006880"/>
                </a:solidFill>
              </a:rPr>
              <a:t>Lancement</a:t>
            </a:r>
          </a:p>
          <a:p>
            <a:pPr lvl="0"/>
            <a:r>
              <a:rPr lang="fr-FR" sz="2400" spc="110" dirty="0">
                <a:solidFill>
                  <a:srgbClr val="006880"/>
                </a:solidFill>
              </a:rPr>
              <a:t>d</a:t>
            </a:r>
            <a:r>
              <a:rPr lang="fr-FR" sz="2400" spc="110" dirty="0" smtClean="0">
                <a:solidFill>
                  <a:srgbClr val="006880"/>
                </a:solidFill>
              </a:rPr>
              <a:t>es grands éléments du programme</a:t>
            </a:r>
            <a:endParaRPr lang="fr-FR" sz="2400" spc="110" dirty="0">
              <a:solidFill>
                <a:srgbClr val="006880"/>
              </a:solidFill>
            </a:endParaRPr>
          </a:p>
          <a:p>
            <a:pPr algn="ctr"/>
            <a:endParaRPr lang="fr-FR" sz="1500" dirty="0" smtClean="0"/>
          </a:p>
        </p:txBody>
      </p:sp>
      <p:sp>
        <p:nvSpPr>
          <p:cNvPr id="9" name="Connecteur 8"/>
          <p:cNvSpPr/>
          <p:nvPr/>
        </p:nvSpPr>
        <p:spPr>
          <a:xfrm>
            <a:off x="3995936" y="2643758"/>
            <a:ext cx="1944216" cy="1944216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b="1" dirty="0" smtClean="0"/>
              <a:t>Ouverture de</a:t>
            </a:r>
          </a:p>
          <a:p>
            <a:pPr algn="ctr"/>
            <a:r>
              <a:rPr lang="fr-FR" sz="2800" b="1" dirty="0" smtClean="0"/>
              <a:t>X-F4B</a:t>
            </a:r>
            <a:endParaRPr lang="fr-FR" sz="2800" b="1" dirty="0"/>
          </a:p>
        </p:txBody>
      </p:sp>
      <p:sp>
        <p:nvSpPr>
          <p:cNvPr id="10" name="Connecteur 9"/>
          <p:cNvSpPr/>
          <p:nvPr/>
        </p:nvSpPr>
        <p:spPr>
          <a:xfrm>
            <a:off x="6228184" y="1779662"/>
            <a:ext cx="2808312" cy="2808312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b="1" dirty="0" smtClean="0"/>
              <a:t>Lancement</a:t>
            </a:r>
          </a:p>
          <a:p>
            <a:pPr algn="ctr"/>
            <a:r>
              <a:rPr lang="fr-FR" b="1" dirty="0" smtClean="0"/>
              <a:t>de </a:t>
            </a:r>
          </a:p>
          <a:p>
            <a:pPr algn="ctr"/>
            <a:r>
              <a:rPr lang="fr-FR" sz="3200" b="1" dirty="0" smtClean="0"/>
              <a:t>X-UP</a:t>
            </a:r>
            <a:endParaRPr lang="fr-FR" sz="3200" b="1" dirty="0"/>
          </a:p>
        </p:txBody>
      </p:sp>
      <p:sp>
        <p:nvSpPr>
          <p:cNvPr id="11" name="Connecteur 10"/>
          <p:cNvSpPr/>
          <p:nvPr/>
        </p:nvSpPr>
        <p:spPr>
          <a:xfrm>
            <a:off x="2267744" y="3147814"/>
            <a:ext cx="1440160" cy="144016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00" b="1" dirty="0"/>
          </a:p>
        </p:txBody>
      </p:sp>
      <p:sp>
        <p:nvSpPr>
          <p:cNvPr id="12" name="Connecteur 11"/>
          <p:cNvSpPr/>
          <p:nvPr/>
        </p:nvSpPr>
        <p:spPr>
          <a:xfrm>
            <a:off x="683568" y="3291830"/>
            <a:ext cx="1296144" cy="1296144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sz="1700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2267744" y="3435846"/>
            <a:ext cx="144016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Livraison</a:t>
            </a:r>
          </a:p>
          <a:p>
            <a:pPr algn="ctr"/>
            <a:r>
              <a:rPr lang="fr-FR" b="1" dirty="0" err="1" smtClean="0">
                <a:solidFill>
                  <a:schemeClr val="bg1"/>
                </a:solidFill>
              </a:rPr>
              <a:t>Drahi</a:t>
            </a:r>
            <a:r>
              <a:rPr lang="fr-FR" b="1" dirty="0" smtClean="0">
                <a:solidFill>
                  <a:schemeClr val="bg1"/>
                </a:solidFill>
              </a:rPr>
              <a:t>-X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</a:rPr>
              <a:t>Center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11560" y="3673936"/>
            <a:ext cx="14401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bg1"/>
                </a:solidFill>
              </a:rPr>
              <a:t>Advisory</a:t>
            </a:r>
            <a:endParaRPr lang="fr-FR" b="1" dirty="0">
              <a:solidFill>
                <a:schemeClr val="bg1"/>
              </a:solidFill>
            </a:endParaRPr>
          </a:p>
          <a:p>
            <a:pPr algn="ctr"/>
            <a:r>
              <a:rPr lang="fr-FR" b="1" dirty="0" err="1" smtClean="0">
                <a:solidFill>
                  <a:schemeClr val="bg1"/>
                </a:solidFill>
              </a:rPr>
              <a:t>Board</a:t>
            </a:r>
            <a:endParaRPr lang="fr-FR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6353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Overall presentation entrepreneurship &amp; innovation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827584" y="555526"/>
            <a:ext cx="7129140" cy="3816423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</a:pPr>
            <a:r>
              <a:rPr lang="fr-FR" sz="9600" dirty="0" smtClean="0">
                <a:solidFill>
                  <a:schemeClr val="tx2"/>
                </a:solidFill>
              </a:rPr>
              <a:t>2016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99592" y="1995686"/>
            <a:ext cx="3024336" cy="1338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2400" spc="110" dirty="0" smtClean="0">
                <a:solidFill>
                  <a:srgbClr val="006880"/>
                </a:solidFill>
              </a:rPr>
              <a:t>Initiation</a:t>
            </a:r>
          </a:p>
          <a:p>
            <a:pPr lvl="0"/>
            <a:r>
              <a:rPr lang="fr-FR" sz="2400" spc="110" dirty="0">
                <a:solidFill>
                  <a:srgbClr val="006880"/>
                </a:solidFill>
              </a:rPr>
              <a:t>d</a:t>
            </a:r>
            <a:r>
              <a:rPr lang="fr-FR" sz="2400" spc="110" dirty="0" smtClean="0">
                <a:solidFill>
                  <a:srgbClr val="006880"/>
                </a:solidFill>
              </a:rPr>
              <a:t>e la croissance du programme</a:t>
            </a:r>
            <a:endParaRPr lang="fr-FR" sz="2400" spc="110" dirty="0">
              <a:solidFill>
                <a:srgbClr val="006880"/>
              </a:solidFill>
            </a:endParaRPr>
          </a:p>
          <a:p>
            <a:pPr algn="ctr"/>
            <a:endParaRPr lang="fr-FR" sz="1500" dirty="0" smtClean="0"/>
          </a:p>
        </p:txBody>
      </p:sp>
      <p:graphicFrame>
        <p:nvGraphicFramePr>
          <p:cNvPr id="8" name="Diagramme 7"/>
          <p:cNvGraphicFramePr/>
          <p:nvPr>
            <p:extLst/>
          </p:nvPr>
        </p:nvGraphicFramePr>
        <p:xfrm>
          <a:off x="3228528" y="411510"/>
          <a:ext cx="6528048" cy="45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6804248" y="2355726"/>
            <a:ext cx="165618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</a:rPr>
              <a:t>Première</a:t>
            </a:r>
          </a:p>
          <a:p>
            <a:pPr algn="ctr"/>
            <a:r>
              <a:rPr lang="fr-FR" sz="1400" b="1" dirty="0">
                <a:solidFill>
                  <a:schemeClr val="bg1"/>
                </a:solidFill>
              </a:rPr>
              <a:t>a</a:t>
            </a:r>
            <a:r>
              <a:rPr lang="fr-FR" sz="1400" b="1" dirty="0" smtClean="0">
                <a:solidFill>
                  <a:schemeClr val="bg1"/>
                </a:solidFill>
              </a:rPr>
              <a:t>ccélération</a:t>
            </a:r>
          </a:p>
          <a:p>
            <a:pPr algn="ctr"/>
            <a:r>
              <a:rPr lang="fr-FR" sz="1400" b="1" dirty="0" err="1" smtClean="0">
                <a:solidFill>
                  <a:schemeClr val="bg1"/>
                </a:solidFill>
              </a:rPr>
              <a:t>corporate</a:t>
            </a:r>
            <a:endParaRPr lang="fr-FR" sz="1400" b="1" dirty="0" smtClean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084168" y="3797627"/>
            <a:ext cx="158417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Fréquentation</a:t>
            </a:r>
          </a:p>
          <a:p>
            <a:pPr algn="ctr"/>
            <a:r>
              <a:rPr lang="fr-FR" sz="1400" dirty="0">
                <a:solidFill>
                  <a:schemeClr val="bg1"/>
                </a:solidFill>
              </a:rPr>
              <a:t>e</a:t>
            </a:r>
            <a:r>
              <a:rPr lang="fr-FR" sz="1400" dirty="0" smtClean="0">
                <a:solidFill>
                  <a:schemeClr val="bg1"/>
                </a:solidFill>
              </a:rPr>
              <a:t>n hausse</a:t>
            </a:r>
          </a:p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de X-F4B</a:t>
            </a:r>
            <a:r>
              <a:rPr lang="fr-FR" sz="1400" b="1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499992" y="3797627"/>
            <a:ext cx="158417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Premiers</a:t>
            </a:r>
          </a:p>
          <a:p>
            <a:pPr algn="ctr"/>
            <a:r>
              <a:rPr lang="fr-FR" sz="1400" dirty="0">
                <a:solidFill>
                  <a:schemeClr val="bg1"/>
                </a:solidFill>
              </a:rPr>
              <a:t>p</a:t>
            </a:r>
            <a:r>
              <a:rPr lang="fr-FR" sz="1400" dirty="0" smtClean="0">
                <a:solidFill>
                  <a:schemeClr val="bg1"/>
                </a:solidFill>
              </a:rPr>
              <a:t>artenariats</a:t>
            </a:r>
          </a:p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industriels</a:t>
            </a:r>
          </a:p>
        </p:txBody>
      </p:sp>
    </p:spTree>
    <p:extLst>
      <p:ext uri="{BB962C8B-B14F-4D97-AF65-F5344CB8AC3E}">
        <p14:creationId xmlns:p14="http://schemas.microsoft.com/office/powerpoint/2010/main" val="1779231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Graphic spid="8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of our start-ups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Entrepreneurship &amp; Innovation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8783638" y="4719638"/>
            <a:ext cx="360362" cy="144462"/>
          </a:xfrm>
        </p:spPr>
        <p:txBody>
          <a:bodyPr/>
          <a:lstStyle/>
          <a:p>
            <a:fld id="{646E7B68-C406-4B5C-B79D-A1CDE10CB85D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70137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on : </a:t>
            </a:r>
            <a:r>
              <a:rPr lang="fr-FR" b="1" dirty="0" err="1" smtClean="0"/>
              <a:t>instent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X-up batch #1 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Overall presentation entrepreneurship &amp; innovation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fr-FR" sz="1400" dirty="0" err="1" smtClean="0"/>
              <a:t>Instent</a:t>
            </a:r>
            <a:r>
              <a:rPr lang="fr-FR" sz="1400" dirty="0" smtClean="0"/>
              <a:t> </a:t>
            </a:r>
            <a:r>
              <a:rPr lang="en-US" sz="1100" dirty="0">
                <a:solidFill>
                  <a:schemeClr val="tx2"/>
                </a:solidFill>
                <a:latin typeface="+mn-lt"/>
              </a:rPr>
              <a:t>develops a novel </a:t>
            </a:r>
            <a:r>
              <a:rPr lang="en-US" sz="1100" b="1" dirty="0">
                <a:solidFill>
                  <a:schemeClr val="tx2"/>
                </a:solidFill>
                <a:latin typeface="+mn-lt"/>
              </a:rPr>
              <a:t>smart stent </a:t>
            </a:r>
            <a:r>
              <a:rPr lang="en-US" sz="1100" dirty="0">
                <a:solidFill>
                  <a:schemeClr val="tx2"/>
                </a:solidFill>
                <a:latin typeface="+mn-lt"/>
              </a:rPr>
              <a:t>with </a:t>
            </a:r>
            <a:r>
              <a:rPr lang="en-US" sz="1100" b="1" dirty="0">
                <a:solidFill>
                  <a:schemeClr val="tx2"/>
                </a:solidFill>
                <a:latin typeface="+mn-lt"/>
              </a:rPr>
              <a:t>remote and non-invasive in situ monitoring </a:t>
            </a:r>
            <a:r>
              <a:rPr lang="en-US" sz="1100" b="1" dirty="0" smtClean="0">
                <a:solidFill>
                  <a:schemeClr val="tx2"/>
                </a:solidFill>
                <a:latin typeface="+mn-lt"/>
              </a:rPr>
              <a:t>capabilities.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Provides </a:t>
            </a:r>
            <a:r>
              <a:rPr lang="en-US" sz="1100" dirty="0">
                <a:solidFill>
                  <a:schemeClr val="tx2"/>
                </a:solidFill>
                <a:latin typeface="+mn-lt"/>
              </a:rPr>
              <a:t>doctors 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a </a:t>
            </a:r>
            <a:r>
              <a:rPr lang="en-US" sz="1100" dirty="0">
                <a:solidFill>
                  <a:schemeClr val="tx2"/>
                </a:solidFill>
                <a:latin typeface="+mn-lt"/>
              </a:rPr>
              <a:t>simple tool to </a:t>
            </a:r>
            <a:r>
              <a:rPr lang="en-US" sz="1100" b="1" dirty="0">
                <a:solidFill>
                  <a:schemeClr val="tx2"/>
                </a:solidFill>
                <a:latin typeface="+mn-lt"/>
              </a:rPr>
              <a:t>anticipate stent-related complications </a:t>
            </a:r>
            <a:r>
              <a:rPr lang="en-US" sz="1100" dirty="0">
                <a:solidFill>
                  <a:schemeClr val="tx2"/>
                </a:solidFill>
                <a:latin typeface="+mn-lt"/>
              </a:rPr>
              <a:t>and </a:t>
            </a:r>
            <a:r>
              <a:rPr lang="en-US" sz="1100" b="1" dirty="0">
                <a:solidFill>
                  <a:schemeClr val="tx2"/>
                </a:solidFill>
                <a:latin typeface="+mn-lt"/>
              </a:rPr>
              <a:t>tailor the follow-up treatment </a:t>
            </a:r>
            <a:r>
              <a:rPr lang="en-US" sz="1100" dirty="0">
                <a:solidFill>
                  <a:schemeClr val="tx2"/>
                </a:solidFill>
                <a:latin typeface="+mn-lt"/>
              </a:rPr>
              <a:t>to the needs of the individual patient. </a:t>
            </a:r>
            <a:endParaRPr lang="en-US" sz="1100" dirty="0" smtClean="0">
              <a:solidFill>
                <a:schemeClr val="tx2"/>
              </a:solidFill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  <a:latin typeface="+mn-lt"/>
              </a:rPr>
              <a:t>“We can help keep patients safer, healthy, and where they belong… outside the hospital. With your support we will achieve this vision of a safer and personalized treatment for the 5 million patients every year.”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err="1" smtClean="0">
                <a:solidFill>
                  <a:schemeClr val="tx2"/>
                </a:solidFill>
                <a:latin typeface="+mn-lt"/>
              </a:rPr>
              <a:t>Raised</a:t>
            </a:r>
            <a:r>
              <a:rPr lang="fr-FR" sz="1100" dirty="0" smtClean="0">
                <a:solidFill>
                  <a:schemeClr val="tx2"/>
                </a:solidFill>
                <a:latin typeface="+mn-lt"/>
              </a:rPr>
              <a:t> 1,7 Million euros </a:t>
            </a:r>
            <a:r>
              <a:rPr lang="fr-FR" sz="1100" dirty="0" err="1" smtClean="0">
                <a:solidFill>
                  <a:schemeClr val="tx2"/>
                </a:solidFill>
                <a:latin typeface="+mn-lt"/>
              </a:rPr>
              <a:t>since</a:t>
            </a:r>
            <a:r>
              <a:rPr lang="fr-FR" sz="11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fr-FR" sz="1100" dirty="0" err="1" smtClean="0">
                <a:solidFill>
                  <a:schemeClr val="tx2"/>
                </a:solidFill>
                <a:latin typeface="+mn-lt"/>
              </a:rPr>
              <a:t>oct</a:t>
            </a:r>
            <a:r>
              <a:rPr lang="fr-FR" sz="1100" dirty="0" smtClean="0">
                <a:solidFill>
                  <a:schemeClr val="tx2"/>
                </a:solidFill>
                <a:latin typeface="+mn-lt"/>
              </a:rPr>
              <a:t> 2015</a:t>
            </a:r>
            <a:endParaRPr lang="fr-FR" sz="11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675237"/>
            <a:ext cx="2664296" cy="1788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47814"/>
            <a:ext cx="2339523" cy="1419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845" y="154329"/>
            <a:ext cx="1678253" cy="851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956550" y="339725"/>
            <a:ext cx="863600" cy="71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595334" y="451743"/>
            <a:ext cx="1224666" cy="256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US" sz="750" b="1" cap="all" dirty="0" smtClean="0">
                <a:solidFill>
                  <a:schemeClr val="accent2"/>
                </a:solidFill>
                <a:latin typeface="+mj-lt"/>
              </a:rPr>
              <a:t>Our startups</a:t>
            </a:r>
            <a:endParaRPr lang="en-US" sz="750" b="1" kern="1200" cap="all" dirty="0" smtClean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5789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on : </a:t>
            </a:r>
            <a:r>
              <a:rPr lang="fr-FR" b="1" dirty="0" err="1" smtClean="0"/>
              <a:t>Auxivia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X-up batch #2 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Overall presentation entrepreneurship &amp; innovation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lvl="0"/>
            <a:r>
              <a:rPr lang="en-US" sz="1400" dirty="0" err="1">
                <a:solidFill>
                  <a:srgbClr val="C9443E"/>
                </a:solidFill>
              </a:rPr>
              <a:t>Auxivia</a:t>
            </a:r>
            <a:r>
              <a:rPr lang="en-US" sz="1400" dirty="0">
                <a:solidFill>
                  <a:srgbClr val="C9443E"/>
                </a:solidFill>
              </a:rPr>
              <a:t> </a:t>
            </a:r>
            <a:r>
              <a:rPr lang="en-US" sz="1100" dirty="0">
                <a:solidFill>
                  <a:srgbClr val="003E5C"/>
                </a:solidFill>
                <a:latin typeface="Century Gothic"/>
              </a:rPr>
              <a:t>provides smart services using </a:t>
            </a:r>
            <a:r>
              <a:rPr lang="en-US" sz="1100" b="1" dirty="0">
                <a:solidFill>
                  <a:srgbClr val="003E5C"/>
                </a:solidFill>
                <a:latin typeface="Century Gothic"/>
              </a:rPr>
              <a:t>connected health care objects </a:t>
            </a:r>
            <a:r>
              <a:rPr lang="en-US" sz="1100" dirty="0">
                <a:solidFill>
                  <a:srgbClr val="003E5C"/>
                </a:solidFill>
                <a:latin typeface="Century Gothic"/>
              </a:rPr>
              <a:t>to enhance elderly people’s quality of care in nursing homes and at home.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3E5C"/>
                </a:solidFill>
                <a:latin typeface="Century Gothic"/>
              </a:rPr>
              <a:t>First AUXIVIA service is based on </a:t>
            </a:r>
            <a:r>
              <a:rPr lang="en-US" sz="1100" b="1" dirty="0">
                <a:solidFill>
                  <a:srgbClr val="003E5C"/>
                </a:solidFill>
                <a:latin typeface="Century Gothic"/>
              </a:rPr>
              <a:t>smart drinking glasses. </a:t>
            </a:r>
            <a:r>
              <a:rPr lang="en-US" sz="1100" dirty="0">
                <a:solidFill>
                  <a:srgbClr val="003E5C"/>
                </a:solidFill>
                <a:latin typeface="Century Gothic"/>
              </a:rPr>
              <a:t>It provides a reliable and scalable hydration traceability system.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3E5C"/>
                </a:solidFill>
                <a:latin typeface="Century Gothic"/>
              </a:rPr>
              <a:t>The system gradually comprehends the lifestyle and habits of every user and is capable of notifying the staff on any risk detection such as a change of behavior or during hygiene risks.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66962"/>
            <a:ext cx="2736304" cy="178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799105"/>
            <a:ext cx="1534627" cy="1715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956550" y="339725"/>
            <a:ext cx="863600" cy="71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595334" y="451743"/>
            <a:ext cx="1224666" cy="256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US" sz="750" b="1" cap="all" dirty="0" smtClean="0">
                <a:solidFill>
                  <a:schemeClr val="accent2"/>
                </a:solidFill>
                <a:latin typeface="+mj-lt"/>
              </a:rPr>
              <a:t>Our startups</a:t>
            </a:r>
            <a:endParaRPr lang="en-US" sz="750" b="1" kern="1200" cap="all" dirty="0" smtClean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7470" y="395805"/>
            <a:ext cx="1663452" cy="36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42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on : </a:t>
            </a:r>
            <a:r>
              <a:rPr lang="fr-FR" b="1" dirty="0" smtClean="0"/>
              <a:t>FORSSEA ROBOTICS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X-up batch #3 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Overall presentation entrepreneurship &amp; innovation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956550" y="339725"/>
            <a:ext cx="863600" cy="71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595334" y="451743"/>
            <a:ext cx="1224666" cy="256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US" sz="750" b="1" cap="all" dirty="0" smtClean="0">
                <a:solidFill>
                  <a:schemeClr val="accent2"/>
                </a:solidFill>
                <a:latin typeface="+mj-lt"/>
              </a:rPr>
              <a:t>Our startups</a:t>
            </a:r>
            <a:endParaRPr lang="en-US" sz="750" b="1" kern="1200" cap="all" dirty="0" smtClean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6902" y="339502"/>
            <a:ext cx="1539168" cy="66603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747" y="2572243"/>
            <a:ext cx="2104109" cy="195200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0348" y="2638205"/>
            <a:ext cx="2713619" cy="1809079"/>
          </a:xfrm>
          <a:prstGeom prst="rect">
            <a:avLst/>
          </a:prstGeom>
        </p:spPr>
      </p:pic>
      <p:sp>
        <p:nvSpPr>
          <p:cNvPr id="14" name="Espace réservé du contenu 4"/>
          <p:cNvSpPr txBox="1">
            <a:spLocks/>
          </p:cNvSpPr>
          <p:nvPr/>
        </p:nvSpPr>
        <p:spPr>
          <a:xfrm>
            <a:off x="1187451" y="1276350"/>
            <a:ext cx="6769100" cy="3095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1000"/>
              </a:spcBef>
              <a:spcAft>
                <a:spcPts val="200"/>
              </a:spcAft>
              <a:buFontTx/>
              <a:buNone/>
              <a:defRPr sz="1500" kern="1200" cap="none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Tx/>
              <a:buNone/>
              <a:tabLst/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7313" indent="-87313" algn="l" defTabSz="914400" rtl="0" eaLnBrk="1" latinLnBrk="0" hangingPunct="1">
              <a:spcBef>
                <a:spcPts val="100"/>
              </a:spcBef>
              <a:spcAft>
                <a:spcPts val="100"/>
              </a:spcAft>
              <a:buFont typeface="Century Gothic" pitchFamily="34" charset="0"/>
              <a:buChar char="-"/>
              <a:defRPr lang="fr-FR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6575" indent="-88900" algn="l" defTabSz="914400" rtl="0" eaLnBrk="1" latinLnBrk="0" hangingPunct="1">
              <a:spcBef>
                <a:spcPts val="100"/>
              </a:spcBef>
              <a:spcAft>
                <a:spcPts val="100"/>
              </a:spcAft>
              <a:buSzPct val="100000"/>
              <a:buFont typeface="Century Gothic" pitchFamily="34" charset="0"/>
              <a:buChar char="•"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4pPr>
            <a:lvl5pPr marL="536575" indent="0" algn="l" defTabSz="625475" rtl="0" eaLnBrk="1" latinLnBrk="0" hangingPunct="1">
              <a:spcBef>
                <a:spcPts val="100"/>
              </a:spcBef>
              <a:spcAft>
                <a:spcPts val="100"/>
              </a:spcAft>
              <a:buFontTx/>
              <a:buNone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 smtClean="0"/>
              <a:t>Forssea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tx2"/>
                </a:solidFill>
                <a:latin typeface="+mn-lt"/>
              </a:rPr>
              <a:t>brings communication and power to </a:t>
            </a:r>
            <a:r>
              <a:rPr lang="en-US" sz="1100" b="1" dirty="0">
                <a:solidFill>
                  <a:schemeClr val="tx2"/>
                </a:solidFill>
                <a:latin typeface="+mn-lt"/>
              </a:rPr>
              <a:t>deep subsea systems </a:t>
            </a:r>
            <a:r>
              <a:rPr lang="en-US" sz="1100" dirty="0">
                <a:solidFill>
                  <a:schemeClr val="tx2"/>
                </a:solidFill>
                <a:latin typeface="+mn-lt"/>
              </a:rPr>
              <a:t>at a </a:t>
            </a:r>
            <a:r>
              <a:rPr lang="en-US" sz="1100" b="1" dirty="0">
                <a:solidFill>
                  <a:schemeClr val="tx2"/>
                </a:solidFill>
                <a:latin typeface="+mn-lt"/>
              </a:rPr>
              <a:t>much lower cost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.</a:t>
            </a:r>
            <a:endParaRPr lang="fr-FR" sz="1100" dirty="0" smtClean="0">
              <a:solidFill>
                <a:schemeClr val="tx2"/>
              </a:solidFill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  <a:latin typeface="+mn-lt"/>
              </a:rPr>
              <a:t>ATOLL is a </a:t>
            </a:r>
            <a:r>
              <a:rPr lang="en-US" sz="1100" b="1" dirty="0">
                <a:solidFill>
                  <a:schemeClr val="tx2"/>
                </a:solidFill>
                <a:latin typeface="+mn-lt"/>
              </a:rPr>
              <a:t>fully autonomous connector </a:t>
            </a:r>
            <a:r>
              <a:rPr lang="en-US" sz="1100" dirty="0">
                <a:solidFill>
                  <a:schemeClr val="tx2"/>
                </a:solidFill>
                <a:latin typeface="+mn-lt"/>
              </a:rPr>
              <a:t>that leads a cable to a subsea station. The operation provides an electrical and optical physical channel between the station and a costless ship.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  <a:latin typeface="+mn-lt"/>
              </a:rPr>
              <a:t>FORSSEA reduces the overall cost and environmental impact of the offshore operation by a factor 3 to 5</a:t>
            </a:r>
          </a:p>
        </p:txBody>
      </p:sp>
    </p:spTree>
    <p:extLst>
      <p:ext uri="{BB962C8B-B14F-4D97-AF65-F5344CB8AC3E}">
        <p14:creationId xmlns:p14="http://schemas.microsoft.com/office/powerpoint/2010/main" val="1615782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on : </a:t>
            </a:r>
            <a:r>
              <a:rPr lang="fr-FR" b="1" dirty="0" smtClean="0"/>
              <a:t>ADOK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X-up batch #3 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Overall presentation entrepreneurship &amp; innovation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fr-FR" sz="1400" dirty="0" smtClean="0"/>
              <a:t>ADOK </a:t>
            </a:r>
            <a:r>
              <a:rPr lang="fr-FR" sz="1100" dirty="0" err="1" smtClean="0">
                <a:solidFill>
                  <a:schemeClr val="tx2"/>
                </a:solidFill>
                <a:latin typeface="+mn-lt"/>
              </a:rPr>
              <a:t>makes</a:t>
            </a:r>
            <a:r>
              <a:rPr lang="fr-FR" sz="1100" dirty="0" smtClean="0">
                <a:solidFill>
                  <a:schemeClr val="tx2"/>
                </a:solidFill>
                <a:latin typeface="+mn-lt"/>
              </a:rPr>
              <a:t> meetings more </a:t>
            </a:r>
            <a:r>
              <a:rPr lang="fr-FR" sz="1100" dirty="0" err="1" smtClean="0">
                <a:solidFill>
                  <a:schemeClr val="tx2"/>
                </a:solidFill>
                <a:latin typeface="+mn-lt"/>
              </a:rPr>
              <a:t>meaningful</a:t>
            </a:r>
            <a:r>
              <a:rPr lang="fr-FR" sz="1100" dirty="0" smtClean="0">
                <a:solidFill>
                  <a:schemeClr val="tx2"/>
                </a:solidFill>
                <a:latin typeface="+mn-lt"/>
              </a:rPr>
              <a:t> and </a:t>
            </a:r>
            <a:r>
              <a:rPr lang="fr-FR" sz="1100" dirty="0" err="1" smtClean="0">
                <a:solidFill>
                  <a:schemeClr val="tx2"/>
                </a:solidFill>
                <a:latin typeface="+mn-lt"/>
              </a:rPr>
              <a:t>engaging</a:t>
            </a:r>
            <a:r>
              <a:rPr lang="fr-FR" sz="1100" dirty="0" smtClean="0">
                <a:solidFill>
                  <a:schemeClr val="tx2"/>
                </a:solidFill>
                <a:latin typeface="+mn-lt"/>
              </a:rPr>
              <a:t>. To do </a:t>
            </a:r>
            <a:r>
              <a:rPr lang="fr-FR" sz="1100" dirty="0" err="1" smtClean="0">
                <a:solidFill>
                  <a:schemeClr val="tx2"/>
                </a:solidFill>
                <a:latin typeface="+mn-lt"/>
              </a:rPr>
              <a:t>that</a:t>
            </a:r>
            <a:r>
              <a:rPr lang="fr-FR" sz="1100" dirty="0" smtClean="0">
                <a:solidFill>
                  <a:schemeClr val="tx2"/>
                </a:solidFill>
                <a:latin typeface="+mn-lt"/>
              </a:rPr>
              <a:t>, </a:t>
            </a:r>
            <a:r>
              <a:rPr lang="fr-FR" sz="1100" dirty="0" err="1" smtClean="0">
                <a:solidFill>
                  <a:schemeClr val="tx2"/>
                </a:solidFill>
                <a:latin typeface="+mn-lt"/>
              </a:rPr>
              <a:t>Adok’s</a:t>
            </a:r>
            <a:r>
              <a:rPr lang="fr-FR" sz="1100" dirty="0" smtClean="0">
                <a:solidFill>
                  <a:schemeClr val="tx2"/>
                </a:solidFill>
                <a:latin typeface="+mn-lt"/>
              </a:rPr>
              <a:t> first </a:t>
            </a:r>
            <a:r>
              <a:rPr lang="fr-FR" sz="1100" dirty="0" err="1" smtClean="0">
                <a:solidFill>
                  <a:schemeClr val="tx2"/>
                </a:solidFill>
                <a:latin typeface="+mn-lt"/>
              </a:rPr>
              <a:t>product</a:t>
            </a:r>
            <a:r>
              <a:rPr lang="fr-FR" sz="11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fr-FR" sz="1100" dirty="0" err="1" smtClean="0">
                <a:solidFill>
                  <a:schemeClr val="tx2"/>
                </a:solidFill>
                <a:latin typeface="+mn-lt"/>
              </a:rPr>
              <a:t>turns</a:t>
            </a:r>
            <a:r>
              <a:rPr lang="fr-FR" sz="11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fr-FR" sz="1100" dirty="0" err="1" smtClean="0">
                <a:solidFill>
                  <a:schemeClr val="tx2"/>
                </a:solidFill>
                <a:latin typeface="+mn-lt"/>
              </a:rPr>
              <a:t>any</a:t>
            </a:r>
            <a:r>
              <a:rPr lang="fr-FR" sz="1100" dirty="0" smtClean="0">
                <a:solidFill>
                  <a:schemeClr val="tx2"/>
                </a:solidFill>
                <a:latin typeface="+mn-lt"/>
              </a:rPr>
              <a:t> table </a:t>
            </a:r>
            <a:r>
              <a:rPr lang="fr-FR" sz="1100" dirty="0" err="1" smtClean="0">
                <a:solidFill>
                  <a:schemeClr val="tx2"/>
                </a:solidFill>
                <a:latin typeface="+mn-lt"/>
              </a:rPr>
              <a:t>into</a:t>
            </a:r>
            <a:r>
              <a:rPr lang="fr-FR" sz="1100" dirty="0" smtClean="0">
                <a:solidFill>
                  <a:schemeClr val="tx2"/>
                </a:solidFill>
                <a:latin typeface="+mn-lt"/>
              </a:rPr>
              <a:t> a </a:t>
            </a:r>
            <a:r>
              <a:rPr lang="fr-FR" sz="1100" dirty="0" err="1" smtClean="0">
                <a:solidFill>
                  <a:schemeClr val="tx2"/>
                </a:solidFill>
                <a:latin typeface="+mn-lt"/>
              </a:rPr>
              <a:t>giant</a:t>
            </a:r>
            <a:r>
              <a:rPr lang="fr-FR" sz="11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fr-FR" sz="1100" dirty="0" err="1" smtClean="0">
                <a:solidFill>
                  <a:schemeClr val="tx2"/>
                </a:solidFill>
                <a:latin typeface="+mn-lt"/>
              </a:rPr>
              <a:t>tablet</a:t>
            </a:r>
            <a:r>
              <a:rPr lang="fr-FR" sz="1100" dirty="0" smtClean="0">
                <a:solidFill>
                  <a:schemeClr val="tx2"/>
                </a:solidFill>
                <a:latin typeface="+mn-lt"/>
              </a:rPr>
              <a:t>, made for multiple </a:t>
            </a:r>
            <a:r>
              <a:rPr lang="fr-FR" sz="1100" dirty="0" err="1" smtClean="0">
                <a:solidFill>
                  <a:schemeClr val="tx2"/>
                </a:solidFill>
                <a:latin typeface="+mn-lt"/>
              </a:rPr>
              <a:t>users</a:t>
            </a:r>
            <a:r>
              <a:rPr lang="fr-FR" sz="1100" dirty="0" smtClean="0">
                <a:solidFill>
                  <a:schemeClr val="tx2"/>
                </a:solidFill>
                <a:latin typeface="+mn-lt"/>
              </a:rPr>
              <a:t>. </a:t>
            </a:r>
            <a:endParaRPr lang="fr-FR" sz="1100" dirty="0">
              <a:solidFill>
                <a:schemeClr val="tx2"/>
              </a:solidFill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The ADOK SC: it</a:t>
            </a:r>
            <a:r>
              <a:rPr lang="fr-FR" sz="1100" dirty="0" smtClean="0">
                <a:solidFill>
                  <a:schemeClr val="tx2"/>
                </a:solidFill>
                <a:latin typeface="+mn-lt"/>
              </a:rPr>
              <a:t>’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s a mobile device that projects a 40 inches wide display on the table. This display is fully autonomous, touch control and powered by Android 6.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ADOK focuses on meetings from 2 to 6 people, where most of the decisions and creativity take place. We make team work easier, faster and more efficient.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20 Beta-testers, currently raising 2.5M€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7703" y="3080318"/>
            <a:ext cx="2346705" cy="155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7470" y="316373"/>
            <a:ext cx="1663452" cy="527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956550" y="339725"/>
            <a:ext cx="863600" cy="71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595334" y="451743"/>
            <a:ext cx="1224666" cy="256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US" sz="750" b="1" cap="all" dirty="0" smtClean="0">
                <a:solidFill>
                  <a:schemeClr val="accent2"/>
                </a:solidFill>
                <a:latin typeface="+mj-lt"/>
              </a:rPr>
              <a:t>Our startups</a:t>
            </a:r>
            <a:endParaRPr lang="en-US" sz="750" b="1" kern="1200" cap="all" dirty="0" smtClean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0112" y="3033118"/>
            <a:ext cx="2448272" cy="1626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5509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on : </a:t>
            </a:r>
            <a:r>
              <a:rPr lang="fr-FR" b="1" dirty="0" smtClean="0"/>
              <a:t>DEEPIKS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X-up batch #3 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Overall presentation entrepreneurship &amp; innovation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fr-FR" sz="1400" dirty="0" smtClean="0"/>
              <a:t>Deepiks </a:t>
            </a:r>
            <a:r>
              <a:rPr lang="fr-FR" sz="1100" dirty="0" err="1" smtClean="0">
                <a:solidFill>
                  <a:schemeClr val="tx2"/>
                </a:solidFill>
                <a:latin typeface="+mn-lt"/>
              </a:rPr>
              <a:t>provides</a:t>
            </a:r>
            <a:r>
              <a:rPr lang="fr-FR" sz="11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fr-FR" sz="1100" b="1" dirty="0" smtClean="0">
                <a:solidFill>
                  <a:schemeClr val="tx2"/>
                </a:solidFill>
                <a:latin typeface="+mn-lt"/>
              </a:rPr>
              <a:t>smart </a:t>
            </a:r>
            <a:r>
              <a:rPr lang="fr-FR" sz="1100" b="1" dirty="0" err="1" smtClean="0">
                <a:solidFill>
                  <a:schemeClr val="tx2"/>
                </a:solidFill>
                <a:latin typeface="+mn-lt"/>
              </a:rPr>
              <a:t>chatbot</a:t>
            </a:r>
            <a:r>
              <a:rPr lang="fr-FR" sz="1100" b="1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fr-FR" sz="1100" b="1" dirty="0" err="1" smtClean="0">
                <a:solidFill>
                  <a:schemeClr val="tx2"/>
                </a:solidFill>
                <a:latin typeface="+mn-lt"/>
              </a:rPr>
              <a:t>platform</a:t>
            </a:r>
            <a:r>
              <a:rPr lang="en-US" sz="1100" b="1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for businesses and enterprises to create and manage their </a:t>
            </a:r>
            <a:r>
              <a:rPr lang="en-US" sz="1100" dirty="0" err="1" smtClean="0">
                <a:solidFill>
                  <a:schemeClr val="tx2"/>
                </a:solidFill>
                <a:latin typeface="+mn-lt"/>
              </a:rPr>
              <a:t>chatbots</a:t>
            </a:r>
            <a:r>
              <a:rPr lang="fr-FR" sz="1100" dirty="0" smtClean="0">
                <a:solidFill>
                  <a:schemeClr val="tx2"/>
                </a:solidFill>
                <a:latin typeface="+mn-lt"/>
              </a:rPr>
              <a:t>.</a:t>
            </a:r>
            <a:endParaRPr lang="fr-FR" sz="1100" dirty="0">
              <a:solidFill>
                <a:schemeClr val="tx2"/>
              </a:solidFill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 err="1" smtClean="0">
                <a:solidFill>
                  <a:schemeClr val="tx2"/>
                </a:solidFill>
                <a:latin typeface="+mn-lt"/>
              </a:rPr>
              <a:t>T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he platform offers various features, such as tracking, notifications, surveys, user filtering</a:t>
            </a:r>
            <a:r>
              <a:rPr lang="en-US" sz="1100" dirty="0">
                <a:solidFill>
                  <a:schemeClr val="tx2"/>
                </a:solidFill>
                <a:latin typeface="+mn-lt"/>
              </a:rPr>
              <a:t> </a:t>
            </a:r>
            <a:r>
              <a:rPr lang="mr-IN" sz="1100" dirty="0" smtClean="0">
                <a:solidFill>
                  <a:schemeClr val="tx2"/>
                </a:solidFill>
                <a:latin typeface="+mn-lt"/>
              </a:rPr>
              <a:t>…</a:t>
            </a:r>
            <a:endParaRPr lang="en-US" sz="1100" dirty="0" smtClean="0">
              <a:solidFill>
                <a:schemeClr val="tx2"/>
              </a:solidFill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The company implements various AI/Deep Learning algorithms for Natural Language Understanding, content generation, and continuous </a:t>
            </a:r>
            <a:r>
              <a:rPr lang="en-US" sz="1100" dirty="0" err="1" smtClean="0">
                <a:solidFill>
                  <a:schemeClr val="tx2"/>
                </a:solidFill>
                <a:latin typeface="+mn-lt"/>
              </a:rPr>
              <a:t>chatbot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 improvement.</a:t>
            </a:r>
            <a:endParaRPr lang="fr-FR" sz="11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4281" y="2824162"/>
            <a:ext cx="2689982" cy="178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688" y="2772906"/>
            <a:ext cx="964302" cy="1715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6903" y="256764"/>
            <a:ext cx="904586" cy="64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956550" y="339725"/>
            <a:ext cx="863600" cy="71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595334" y="451743"/>
            <a:ext cx="1224666" cy="256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US" sz="750" b="1" cap="all" dirty="0" smtClean="0">
                <a:solidFill>
                  <a:schemeClr val="accent2"/>
                </a:solidFill>
                <a:latin typeface="+mj-lt"/>
              </a:rPr>
              <a:t>Our startups</a:t>
            </a:r>
            <a:endParaRPr lang="en-US" sz="750" b="1" kern="1200" cap="all" dirty="0" smtClean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1833" y="2772906"/>
            <a:ext cx="964302" cy="1715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06935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on : </a:t>
            </a:r>
            <a:r>
              <a:rPr lang="fr-FR" b="1" dirty="0" smtClean="0"/>
              <a:t>SPINALCOM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X-TECH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Overall presentation entrepreneurship &amp; innovation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1187451" y="1132309"/>
            <a:ext cx="6769100" cy="3095625"/>
          </a:xfrm>
        </p:spPr>
        <p:txBody>
          <a:bodyPr>
            <a:normAutofit/>
          </a:bodyPr>
          <a:lstStyle/>
          <a:p>
            <a:r>
              <a:rPr lang="en-US" sz="1400" dirty="0" smtClean="0"/>
              <a:t>SPINALCOM 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has developed the </a:t>
            </a:r>
            <a:r>
              <a:rPr lang="en-US" sz="1100" b="1" dirty="0" smtClean="0">
                <a:solidFill>
                  <a:schemeClr val="tx2"/>
                </a:solidFill>
                <a:latin typeface="+mn-lt"/>
              </a:rPr>
              <a:t>Operating System of the Smart Building 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of the future. It enables Real-Estate, operators, integrators &amp; services providers to make the IoT building a reality!</a:t>
            </a:r>
            <a:endParaRPr lang="en-US" sz="1100" b="1" dirty="0" smtClean="0">
              <a:solidFill>
                <a:schemeClr val="tx2"/>
              </a:solidFill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Provides software developers with </a:t>
            </a:r>
            <a:r>
              <a:rPr lang="en-US" sz="1100" b="1" dirty="0" smtClean="0">
                <a:solidFill>
                  <a:schemeClr val="tx2"/>
                </a:solidFill>
                <a:latin typeface="+mn-lt"/>
              </a:rPr>
              <a:t>an easy to use application enablement platform 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to develop smart systems combining sensors, actuators, analytics, dashboards, HMI…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Enables the owners, operators… to </a:t>
            </a:r>
            <a:r>
              <a:rPr lang="en-US" sz="1100" b="1" dirty="0" smtClean="0">
                <a:solidFill>
                  <a:schemeClr val="tx2"/>
                </a:solidFill>
                <a:latin typeface="+mn-lt"/>
              </a:rPr>
              <a:t>achieve savings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 on existing building services, develop </a:t>
            </a:r>
            <a:r>
              <a:rPr lang="en-US" sz="1100" b="1" dirty="0" smtClean="0">
                <a:solidFill>
                  <a:schemeClr val="tx2"/>
                </a:solidFill>
                <a:latin typeface="+mn-lt"/>
              </a:rPr>
              <a:t>new services &amp; revenue streams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 and </a:t>
            </a:r>
            <a:r>
              <a:rPr lang="en-US" sz="1100" b="1" dirty="0" smtClean="0">
                <a:solidFill>
                  <a:schemeClr val="tx2"/>
                </a:solidFill>
                <a:latin typeface="+mn-lt"/>
              </a:rPr>
              <a:t>decrease building operating costs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.</a:t>
            </a:r>
          </a:p>
          <a:p>
            <a:endParaRPr lang="en-US" sz="11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56550" y="339725"/>
            <a:ext cx="863600" cy="71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595334" y="451743"/>
            <a:ext cx="1224666" cy="256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US" sz="750" b="1" cap="all" dirty="0" smtClean="0">
                <a:solidFill>
                  <a:schemeClr val="accent2"/>
                </a:solidFill>
                <a:latin typeface="+mj-lt"/>
              </a:rPr>
              <a:t>Our startups</a:t>
            </a:r>
            <a:endParaRPr lang="en-US" sz="750" b="1" kern="1200" cap="all" dirty="0" smtClean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6" name="Image 5" descr="spinalcom_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95486"/>
            <a:ext cx="2203888" cy="504056"/>
          </a:xfrm>
          <a:prstGeom prst="rect">
            <a:avLst/>
          </a:prstGeom>
        </p:spPr>
      </p:pic>
      <p:pic>
        <p:nvPicPr>
          <p:cNvPr id="12" name="Image 11" descr="v20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" t="19187" r="-252" b="44082"/>
          <a:stretch/>
        </p:blipFill>
        <p:spPr>
          <a:xfrm>
            <a:off x="4509191" y="2666132"/>
            <a:ext cx="3698476" cy="1907086"/>
          </a:xfrm>
          <a:prstGeom prst="rect">
            <a:avLst/>
          </a:prstGeom>
          <a:solidFill>
            <a:srgbClr val="A3A3A3"/>
          </a:solidFill>
        </p:spPr>
      </p:pic>
      <p:sp>
        <p:nvSpPr>
          <p:cNvPr id="14" name="Rectangle : coins arrondis 9"/>
          <p:cNvSpPr/>
          <p:nvPr/>
        </p:nvSpPr>
        <p:spPr>
          <a:xfrm>
            <a:off x="1266174" y="2787774"/>
            <a:ext cx="438100" cy="287326"/>
          </a:xfrm>
          <a:prstGeom prst="roundRect">
            <a:avLst>
              <a:gd name="adj" fmla="val 10000"/>
            </a:avLst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Rectangle : coins arrondis 13"/>
          <p:cNvSpPr/>
          <p:nvPr/>
        </p:nvSpPr>
        <p:spPr>
          <a:xfrm>
            <a:off x="1262852" y="3227956"/>
            <a:ext cx="441421" cy="275181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00" r="-5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" name="Groupe 7"/>
          <p:cNvGrpSpPr/>
          <p:nvPr/>
        </p:nvGrpSpPr>
        <p:grpSpPr>
          <a:xfrm>
            <a:off x="1266174" y="3723878"/>
            <a:ext cx="438100" cy="296203"/>
            <a:chOff x="1195418" y="2990777"/>
            <a:chExt cx="1319329" cy="1019337"/>
          </a:xfrm>
        </p:grpSpPr>
        <p:sp>
          <p:nvSpPr>
            <p:cNvPr id="17" name="Rectangle : coins arrondis 4"/>
            <p:cNvSpPr/>
            <p:nvPr/>
          </p:nvSpPr>
          <p:spPr>
            <a:xfrm>
              <a:off x="1195418" y="2990777"/>
              <a:ext cx="1319329" cy="10193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"/>
            </a:p>
          </p:txBody>
        </p:sp>
        <p:sp>
          <p:nvSpPr>
            <p:cNvPr id="18" name="Rectangle : coins arrondis 11"/>
            <p:cNvSpPr/>
            <p:nvPr/>
          </p:nvSpPr>
          <p:spPr>
            <a:xfrm>
              <a:off x="1327936" y="3063121"/>
              <a:ext cx="1076178" cy="937469"/>
            </a:xfrm>
            <a:prstGeom prst="roundRect">
              <a:avLst>
                <a:gd name="adj" fmla="val 10000"/>
              </a:avLst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5000" b="-15000"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7" name="Grouper 6"/>
          <p:cNvGrpSpPr/>
          <p:nvPr/>
        </p:nvGrpSpPr>
        <p:grpSpPr>
          <a:xfrm>
            <a:off x="1259632" y="4120636"/>
            <a:ext cx="438100" cy="296203"/>
            <a:chOff x="965058" y="4120636"/>
            <a:chExt cx="438100" cy="296203"/>
          </a:xfrm>
        </p:grpSpPr>
        <p:sp>
          <p:nvSpPr>
            <p:cNvPr id="19" name="Rectangle : coins arrondis 21"/>
            <p:cNvSpPr/>
            <p:nvPr/>
          </p:nvSpPr>
          <p:spPr>
            <a:xfrm>
              <a:off x="965058" y="4120636"/>
              <a:ext cx="438100" cy="2962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"/>
            </a:p>
          </p:txBody>
        </p:sp>
        <p:sp>
          <p:nvSpPr>
            <p:cNvPr id="20" name="Rectangle : coins arrondis 16"/>
            <p:cNvSpPr/>
            <p:nvPr/>
          </p:nvSpPr>
          <p:spPr>
            <a:xfrm>
              <a:off x="993331" y="4141658"/>
              <a:ext cx="390775" cy="275181"/>
            </a:xfrm>
            <a:prstGeom prst="roundRect">
              <a:avLst>
                <a:gd name="adj" fmla="val 10000"/>
              </a:avLst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6000" b="-16000"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1" name="Rectangle 20"/>
          <p:cNvSpPr/>
          <p:nvPr/>
        </p:nvSpPr>
        <p:spPr>
          <a:xfrm>
            <a:off x="1770230" y="2715766"/>
            <a:ext cx="1669562" cy="399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711200">
              <a:lnSpc>
                <a:spcPct val="90000"/>
              </a:lnSpc>
              <a:spcBef>
                <a:spcPct val="0"/>
              </a:spcBef>
            </a:pPr>
            <a:r>
              <a:rPr lang="en" sz="1050" b="1" kern="1200" dirty="0" smtClean="0"/>
              <a:t>Real Estates</a:t>
            </a:r>
          </a:p>
          <a:p>
            <a:pPr lvl="0" defTabSz="711200">
              <a:lnSpc>
                <a:spcPct val="90000"/>
              </a:lnSpc>
              <a:spcBef>
                <a:spcPct val="0"/>
              </a:spcBef>
            </a:pPr>
            <a:r>
              <a:rPr lang="en" sz="1050" i="1" kern="1200" dirty="0" smtClean="0"/>
              <a:t>Owners</a:t>
            </a:r>
            <a:endParaRPr lang="en" sz="1050" i="1" kern="1200" dirty="0"/>
          </a:p>
        </p:txBody>
      </p:sp>
      <p:sp>
        <p:nvSpPr>
          <p:cNvPr id="22" name="Rectangle 21"/>
          <p:cNvSpPr/>
          <p:nvPr/>
        </p:nvSpPr>
        <p:spPr>
          <a:xfrm>
            <a:off x="1770230" y="3219822"/>
            <a:ext cx="2164764" cy="399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711200">
              <a:lnSpc>
                <a:spcPct val="90000"/>
              </a:lnSpc>
              <a:spcBef>
                <a:spcPct val="0"/>
              </a:spcBef>
            </a:pPr>
            <a:r>
              <a:rPr lang="en" sz="1050" b="1" kern="1200" dirty="0" smtClean="0"/>
              <a:t>Building integrators</a:t>
            </a:r>
          </a:p>
          <a:p>
            <a:pPr lvl="0" defTabSz="711200">
              <a:lnSpc>
                <a:spcPct val="90000"/>
              </a:lnSpc>
              <a:spcBef>
                <a:spcPct val="0"/>
              </a:spcBef>
            </a:pPr>
            <a:r>
              <a:rPr lang="en" sz="1050" i="1" kern="1200" dirty="0" smtClean="0"/>
              <a:t>Operators</a:t>
            </a:r>
            <a:endParaRPr lang="en" sz="1050" i="1" kern="1200" dirty="0"/>
          </a:p>
        </p:txBody>
      </p:sp>
      <p:sp>
        <p:nvSpPr>
          <p:cNvPr id="23" name="Rectangle 22"/>
          <p:cNvSpPr/>
          <p:nvPr/>
        </p:nvSpPr>
        <p:spPr>
          <a:xfrm>
            <a:off x="1770230" y="3723878"/>
            <a:ext cx="1453538" cy="247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711200">
              <a:lnSpc>
                <a:spcPct val="90000"/>
              </a:lnSpc>
              <a:spcBef>
                <a:spcPct val="0"/>
              </a:spcBef>
            </a:pPr>
            <a:r>
              <a:rPr lang="en" sz="1050" b="1" kern="1200" dirty="0" smtClean="0"/>
              <a:t>Tenants</a:t>
            </a:r>
            <a:endParaRPr lang="en" sz="1050" b="1" kern="1200" dirty="0"/>
          </a:p>
        </p:txBody>
      </p:sp>
      <p:sp>
        <p:nvSpPr>
          <p:cNvPr id="24" name="Rectangle 23"/>
          <p:cNvSpPr/>
          <p:nvPr/>
        </p:nvSpPr>
        <p:spPr>
          <a:xfrm>
            <a:off x="1770230" y="4083918"/>
            <a:ext cx="1846929" cy="399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711200">
              <a:lnSpc>
                <a:spcPct val="90000"/>
              </a:lnSpc>
              <a:spcBef>
                <a:spcPct val="0"/>
              </a:spcBef>
            </a:pPr>
            <a:r>
              <a:rPr lang="en" sz="1050" b="1" kern="1200" dirty="0" smtClean="0"/>
              <a:t>Application makers</a:t>
            </a:r>
            <a:br>
              <a:rPr lang="en" sz="1050" b="1" kern="1200" dirty="0" smtClean="0"/>
            </a:br>
            <a:r>
              <a:rPr lang="en" sz="1050" i="1" kern="1200" dirty="0" smtClean="0"/>
              <a:t>Service innovators</a:t>
            </a:r>
            <a:endParaRPr lang="en" sz="1050" b="1" kern="1200" dirty="0"/>
          </a:p>
        </p:txBody>
      </p:sp>
    </p:spTree>
    <p:extLst>
      <p:ext uri="{BB962C8B-B14F-4D97-AF65-F5344CB8AC3E}">
        <p14:creationId xmlns:p14="http://schemas.microsoft.com/office/powerpoint/2010/main" val="762169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on : </a:t>
            </a:r>
            <a:r>
              <a:rPr lang="fr-FR" b="1" dirty="0" err="1" smtClean="0"/>
              <a:t>accenta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X-TECH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Overall presentation entrepreneurship &amp; innovation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2"/>
          </p:nvPr>
        </p:nvSpPr>
        <p:spPr>
          <a:xfrm>
            <a:off x="1187450" y="1132309"/>
            <a:ext cx="6912941" cy="3095625"/>
          </a:xfrm>
        </p:spPr>
        <p:txBody>
          <a:bodyPr>
            <a:normAutofit/>
          </a:bodyPr>
          <a:lstStyle/>
          <a:p>
            <a:r>
              <a:rPr lang="en-US" sz="1400" dirty="0" smtClean="0"/>
              <a:t>ACCENTA 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provides </a:t>
            </a:r>
            <a:r>
              <a:rPr lang="en-US" sz="1100" dirty="0">
                <a:solidFill>
                  <a:schemeClr val="tx2"/>
                </a:solidFill>
                <a:latin typeface="+mn-lt"/>
              </a:rPr>
              <a:t>a </a:t>
            </a:r>
            <a:r>
              <a:rPr lang="en-US" sz="1100" b="1" dirty="0">
                <a:solidFill>
                  <a:schemeClr val="tx2"/>
                </a:solidFill>
                <a:latin typeface="+mn-lt"/>
              </a:rPr>
              <a:t>solar energy storage solution for smart buildings</a:t>
            </a:r>
            <a:r>
              <a:rPr lang="en-US" sz="1100" dirty="0">
                <a:solidFill>
                  <a:schemeClr val="tx2"/>
                </a:solidFill>
                <a:latin typeface="+mn-lt"/>
              </a:rPr>
              <a:t>, called BLUEBLUE STORAGE®. </a:t>
            </a:r>
          </a:p>
          <a:p>
            <a:r>
              <a:rPr lang="en-US" sz="1100" dirty="0">
                <a:solidFill>
                  <a:schemeClr val="tx2"/>
                </a:solidFill>
                <a:latin typeface="+mn-lt"/>
              </a:rPr>
              <a:t>A break-through combination of technologies for storing thermal and mechanical energy in a single « energy dwell », BLUEBLUE STORAGE® optimizes the energy autonomy of the buildings where it is installed.</a:t>
            </a:r>
          </a:p>
          <a:p>
            <a:endParaRPr lang="en-US" sz="11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56550" y="339725"/>
            <a:ext cx="863600" cy="71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595334" y="451743"/>
            <a:ext cx="1224666" cy="256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US" sz="750" b="1" cap="all" dirty="0" smtClean="0">
                <a:solidFill>
                  <a:schemeClr val="accent2"/>
                </a:solidFill>
                <a:latin typeface="+mj-lt"/>
              </a:rPr>
              <a:t>Our startups</a:t>
            </a:r>
            <a:endParaRPr lang="en-US" sz="750" b="1" kern="1200" cap="all" dirty="0" smtClean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995686"/>
            <a:ext cx="3305526" cy="2592288"/>
          </a:xfrm>
          <a:prstGeom prst="rect">
            <a:avLst/>
          </a:prstGeom>
        </p:spPr>
      </p:pic>
      <p:sp>
        <p:nvSpPr>
          <p:cNvPr id="26" name="Espace réservé du contenu 4"/>
          <p:cNvSpPr txBox="1">
            <a:spLocks/>
          </p:cNvSpPr>
          <p:nvPr/>
        </p:nvSpPr>
        <p:spPr>
          <a:xfrm>
            <a:off x="1214985" y="2314719"/>
            <a:ext cx="3744589" cy="203232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1000"/>
              </a:spcBef>
              <a:spcAft>
                <a:spcPts val="200"/>
              </a:spcAft>
              <a:buFontTx/>
              <a:buNone/>
              <a:defRPr sz="1500" kern="1200" cap="none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Tx/>
              <a:buNone/>
              <a:tabLst/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7313" indent="-87313" algn="l" defTabSz="914400" rtl="0" eaLnBrk="1" latinLnBrk="0" hangingPunct="1">
              <a:spcBef>
                <a:spcPts val="100"/>
              </a:spcBef>
              <a:spcAft>
                <a:spcPts val="100"/>
              </a:spcAft>
              <a:buFont typeface="Century Gothic" pitchFamily="34" charset="0"/>
              <a:buChar char="-"/>
              <a:defRPr lang="fr-FR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6575" indent="-88900" algn="l" defTabSz="914400" rtl="0" eaLnBrk="1" latinLnBrk="0" hangingPunct="1">
              <a:spcBef>
                <a:spcPts val="100"/>
              </a:spcBef>
              <a:spcAft>
                <a:spcPts val="100"/>
              </a:spcAft>
              <a:buSzPct val="100000"/>
              <a:buFont typeface="Century Gothic" pitchFamily="34" charset="0"/>
              <a:buChar char="•"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4pPr>
            <a:lvl5pPr marL="536575" indent="0" algn="l" defTabSz="625475" rtl="0" eaLnBrk="1" latinLnBrk="0" hangingPunct="1">
              <a:spcBef>
                <a:spcPts val="100"/>
              </a:spcBef>
              <a:spcAft>
                <a:spcPts val="100"/>
              </a:spcAft>
              <a:buFontTx/>
              <a:buNone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Solution financially competitive with traditional fossil-fuel based energy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Increases dramatically the environmental performance of buildings through reducing CO2 emissions  over their operating life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4 key R&amp;D centers and 2 key commercial partners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Business Angels with outstanding recognition in the energy, engineering and technology markets</a:t>
            </a:r>
          </a:p>
        </p:txBody>
      </p:sp>
      <p:pic>
        <p:nvPicPr>
          <p:cNvPr id="27" name="Picture 2" descr="https://static.wixstatic.com/media/560d8a_eee394e130b846ffaf0eb574fa86ab0c~mv2.png/v1/fill/w_493,h_102,al_c,usm_0.66_1.00_0.01/560d8a_eee394e130b846ffaf0eb574fa86ab0c~mv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55185"/>
            <a:ext cx="2022023" cy="41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82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innovation</a:t>
            </a:r>
            <a:r>
              <a:rPr lang="en-US" dirty="0"/>
              <a:t>, the driving force of prosperity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Overall presentation entrepreneurship &amp; innovation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2"/>
          </p:nvPr>
        </p:nvSpPr>
        <p:spPr>
          <a:xfrm>
            <a:off x="1187450" y="1348358"/>
            <a:ext cx="2160414" cy="3095625"/>
          </a:xfrm>
        </p:spPr>
        <p:txBody>
          <a:bodyPr>
            <a:norm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+mn-lt"/>
              </a:rPr>
              <a:t>Since 1794, 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we contribute </a:t>
            </a:r>
            <a:r>
              <a:rPr lang="en-US" sz="1100" dirty="0">
                <a:solidFill>
                  <a:schemeClr val="tx2"/>
                </a:solidFill>
                <a:latin typeface="+mn-lt"/>
              </a:rPr>
              <a:t>to the growth of the global economy. </a:t>
            </a:r>
          </a:p>
          <a:p>
            <a:r>
              <a:rPr lang="en-US" sz="1100" dirty="0">
                <a:solidFill>
                  <a:schemeClr val="tx2"/>
                </a:solidFill>
                <a:latin typeface="+mn-lt"/>
              </a:rPr>
              <a:t>The school produces socially responsible professionals who excel in leading complex and innovative 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projects, which </a:t>
            </a:r>
            <a:r>
              <a:rPr lang="en-US" sz="1100" dirty="0">
                <a:solidFill>
                  <a:schemeClr val="tx2"/>
                </a:solidFill>
                <a:latin typeface="+mn-lt"/>
              </a:rPr>
              <a:t>address current and future challenges facing our society.</a:t>
            </a:r>
          </a:p>
          <a:p>
            <a:r>
              <a:rPr lang="en-US" sz="1100" dirty="0">
                <a:solidFill>
                  <a:schemeClr val="tx2"/>
                </a:solidFill>
                <a:latin typeface="+mn-lt"/>
              </a:rPr>
              <a:t>We think that growth and prosperity of all economies are strongly linked to </a:t>
            </a:r>
            <a:r>
              <a:rPr lang="en-US" sz="1100" b="1" dirty="0">
                <a:solidFill>
                  <a:schemeClr val="tx2"/>
                </a:solidFill>
                <a:latin typeface="+mn-lt"/>
              </a:rPr>
              <a:t>entrepreneurial activity</a:t>
            </a:r>
            <a:r>
              <a:rPr lang="en-US" sz="1100" dirty="0">
                <a:solidFill>
                  <a:schemeClr val="tx2"/>
                </a:solidFill>
                <a:latin typeface="+mn-lt"/>
              </a:rPr>
              <a:t>. </a:t>
            </a:r>
          </a:p>
          <a:p>
            <a:endParaRPr lang="fr-FR" sz="11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4"/>
          </p:nvPr>
        </p:nvSpPr>
        <p:spPr>
          <a:xfrm>
            <a:off x="3538721" y="1348358"/>
            <a:ext cx="2088000" cy="3383632"/>
          </a:xfrm>
        </p:spPr>
        <p:txBody>
          <a:bodyPr>
            <a:norm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+mn-lt"/>
              </a:rPr>
              <a:t>As part of our commitment to accelerating 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growth, </a:t>
            </a:r>
            <a:r>
              <a:rPr lang="en-US" sz="1100" dirty="0">
                <a:solidFill>
                  <a:schemeClr val="tx2"/>
                </a:solidFill>
                <a:latin typeface="+mn-lt"/>
              </a:rPr>
              <a:t>the “</a:t>
            </a:r>
            <a:r>
              <a:rPr lang="en-US" sz="1100" b="1" dirty="0">
                <a:solidFill>
                  <a:schemeClr val="tx2"/>
                </a:solidFill>
                <a:latin typeface="+mn-lt"/>
              </a:rPr>
              <a:t>Entrepreneurship and Innovation Program</a:t>
            </a:r>
            <a:r>
              <a:rPr lang="en-US" sz="1100" dirty="0">
                <a:solidFill>
                  <a:schemeClr val="tx2"/>
                </a:solidFill>
                <a:latin typeface="+mn-lt"/>
              </a:rPr>
              <a:t>” was launched in April 2014.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956550" y="339725"/>
            <a:ext cx="863600" cy="71725"/>
          </a:xfrm>
          <a:prstGeom prst="rect">
            <a:avLst/>
          </a:prstGeom>
          <a:solidFill>
            <a:srgbClr val="877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7595334" y="451743"/>
            <a:ext cx="1224666" cy="256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fr-FR" sz="750" b="1" cap="all" dirty="0" err="1" smtClean="0">
                <a:solidFill>
                  <a:srgbClr val="87788B"/>
                </a:solidFill>
                <a:latin typeface="+mj-lt"/>
              </a:rPr>
              <a:t>our</a:t>
            </a:r>
            <a:r>
              <a:rPr lang="fr-FR" sz="750" b="1" cap="all" dirty="0" smtClean="0">
                <a:solidFill>
                  <a:srgbClr val="87788B"/>
                </a:solidFill>
                <a:latin typeface="+mj-lt"/>
              </a:rPr>
              <a:t> </a:t>
            </a:r>
            <a:r>
              <a:rPr lang="fr-FR" sz="750" b="1" cap="all" dirty="0" err="1">
                <a:solidFill>
                  <a:srgbClr val="87788B"/>
                </a:solidFill>
                <a:latin typeface="+mj-lt"/>
              </a:rPr>
              <a:t>dna</a:t>
            </a:r>
            <a:endParaRPr lang="fr-FR" sz="750" b="1" kern="1200" cap="all" dirty="0" smtClean="0">
              <a:solidFill>
                <a:srgbClr val="87788B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8" name="Espace réservé du contenu 11"/>
          <p:cNvSpPr>
            <a:spLocks noGrp="1"/>
          </p:cNvSpPr>
          <p:nvPr>
            <p:ph sz="quarter" idx="14"/>
          </p:nvPr>
        </p:nvSpPr>
        <p:spPr>
          <a:xfrm>
            <a:off x="5889991" y="1348358"/>
            <a:ext cx="2088000" cy="3383632"/>
          </a:xfrm>
        </p:spPr>
        <p:txBody>
          <a:bodyPr>
            <a:norm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+mn-lt"/>
              </a:rPr>
              <a:t>Since Mid-2015, the program is located in a unique and dedicated place for entrepreneurs and innovators : </a:t>
            </a:r>
            <a:r>
              <a:rPr lang="en-US" sz="1100" b="1" dirty="0">
                <a:solidFill>
                  <a:schemeClr val="tx2"/>
                </a:solidFill>
                <a:latin typeface="+mn-lt"/>
              </a:rPr>
              <a:t>“La </a:t>
            </a:r>
            <a:r>
              <a:rPr lang="en-US" sz="1100" b="1" dirty="0" err="1">
                <a:solidFill>
                  <a:schemeClr val="tx2"/>
                </a:solidFill>
                <a:latin typeface="+mn-lt"/>
              </a:rPr>
              <a:t>Fibre</a:t>
            </a:r>
            <a:r>
              <a:rPr lang="en-US" sz="1100" b="1" dirty="0">
                <a:solidFill>
                  <a:schemeClr val="tx2"/>
                </a:solidFill>
                <a:latin typeface="+mn-lt"/>
              </a:rPr>
              <a:t> Entrepreneur” Drahi-X Novation </a:t>
            </a:r>
            <a:r>
              <a:rPr lang="en-US" sz="1100" b="1" dirty="0" smtClean="0">
                <a:solidFill>
                  <a:schemeClr val="tx2"/>
                </a:solidFill>
                <a:latin typeface="+mn-lt"/>
              </a:rPr>
              <a:t>Center</a:t>
            </a:r>
            <a:endParaRPr lang="en-US" sz="11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9" name="Picture 2" descr="C:\Users\marjolaine.sala\Documents\Banque images\VivaTech\0163-vivatech29062016J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24421"/>
          <a:stretch/>
        </p:blipFill>
        <p:spPr bwMode="auto">
          <a:xfrm>
            <a:off x="3563888" y="2591607"/>
            <a:ext cx="4464496" cy="19243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3232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3635896" y="1676654"/>
            <a:ext cx="5184254" cy="881706"/>
          </a:xfrm>
        </p:spPr>
        <p:txBody>
          <a:bodyPr/>
          <a:lstStyle/>
          <a:p>
            <a:r>
              <a:rPr lang="fr-FR" noProof="0" dirty="0" smtClean="0"/>
              <a:t>CONTACT</a:t>
            </a:r>
            <a:endParaRPr lang="fr-FR" noProof="0" dirty="0"/>
          </a:p>
        </p:txBody>
      </p:sp>
      <p:sp>
        <p:nvSpPr>
          <p:cNvPr id="2" name="Rectangle 1"/>
          <p:cNvSpPr/>
          <p:nvPr/>
        </p:nvSpPr>
        <p:spPr>
          <a:xfrm>
            <a:off x="4320480" y="278777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endParaRPr lang="fr-FR" sz="1200" b="1" dirty="0" smtClean="0">
              <a:solidFill>
                <a:schemeClr val="bg1"/>
              </a:solidFill>
            </a:endParaRPr>
          </a:p>
          <a:p>
            <a:pPr algn="r"/>
            <a:r>
              <a:rPr lang="fr-FR" sz="1200" b="1" dirty="0">
                <a:solidFill>
                  <a:schemeClr val="bg1"/>
                </a:solidFill>
              </a:rPr>
              <a:t>Matthieu SOMEKH</a:t>
            </a:r>
          </a:p>
          <a:p>
            <a:pPr algn="r"/>
            <a:r>
              <a:rPr lang="fr-FR" sz="1200" dirty="0">
                <a:solidFill>
                  <a:schemeClr val="bg1"/>
                </a:solidFill>
              </a:rPr>
              <a:t>Head of </a:t>
            </a:r>
            <a:r>
              <a:rPr lang="fr-FR" sz="1200" dirty="0" err="1">
                <a:solidFill>
                  <a:schemeClr val="bg1"/>
                </a:solidFill>
              </a:rPr>
              <a:t>Entrepreneurship</a:t>
            </a:r>
            <a:r>
              <a:rPr lang="fr-FR" sz="1200" dirty="0">
                <a:solidFill>
                  <a:schemeClr val="bg1"/>
                </a:solidFill>
              </a:rPr>
              <a:t> &amp; Innovation</a:t>
            </a:r>
          </a:p>
          <a:p>
            <a:pPr marL="300038" lvl="1" algn="r"/>
            <a:r>
              <a:rPr lang="fr-FR" sz="1200" dirty="0">
                <a:solidFill>
                  <a:srgbClr val="3366FF"/>
                </a:solidFill>
                <a:hlinkClick r:id="rId3"/>
              </a:rPr>
              <a:t>matthieu.somekh@polytechnique.edu</a:t>
            </a:r>
            <a:endParaRPr lang="fr-FR" sz="1200" dirty="0">
              <a:solidFill>
                <a:srgbClr val="3366FF"/>
              </a:solidFill>
            </a:endParaRPr>
          </a:p>
          <a:p>
            <a:pPr marL="300038" lvl="1" algn="r"/>
            <a:r>
              <a:rPr lang="fr-FR" sz="1200" dirty="0">
                <a:solidFill>
                  <a:schemeClr val="bg1"/>
                </a:solidFill>
              </a:rPr>
              <a:t>+33 (0) 6 03 67 49 18</a:t>
            </a:r>
          </a:p>
          <a:p>
            <a:pPr marL="300038" lvl="1" algn="r"/>
            <a:r>
              <a:rPr lang="fr-FR" sz="1200" dirty="0">
                <a:solidFill>
                  <a:schemeClr val="bg1"/>
                </a:solidFill>
              </a:rPr>
              <a:t>@</a:t>
            </a:r>
            <a:r>
              <a:rPr lang="fr-FR" sz="1200" dirty="0" err="1" smtClean="0">
                <a:solidFill>
                  <a:schemeClr val="bg1"/>
                </a:solidFill>
              </a:rPr>
              <a:t>m_somekh</a:t>
            </a: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marjolaine.sala\Downloads\1456158513_square-facebook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608398"/>
            <a:ext cx="308744" cy="3087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arjolaine.sala\Downloads\1456158539_square-twitter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70" y="4608398"/>
            <a:ext cx="318578" cy="3185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435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323850" y="339724"/>
            <a:ext cx="7560518" cy="503786"/>
          </a:xfrm>
        </p:spPr>
        <p:txBody>
          <a:bodyPr>
            <a:normAutofit/>
          </a:bodyPr>
          <a:lstStyle/>
          <a:p>
            <a:r>
              <a:rPr lang="fr-FR" dirty="0" smtClean="0"/>
              <a:t>Building an </a:t>
            </a:r>
            <a:r>
              <a:rPr lang="en-US" dirty="0" smtClean="0"/>
              <a:t>exceptional ecosystem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Overall presentation entrepreneurship &amp; innovation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2"/>
          </p:nvPr>
        </p:nvSpPr>
        <p:spPr>
          <a:xfrm>
            <a:off x="1475655" y="1419622"/>
            <a:ext cx="6480895" cy="3095625"/>
          </a:xfrm>
        </p:spPr>
        <p:txBody>
          <a:bodyPr anchor="ctr">
            <a:normAutofit/>
          </a:bodyPr>
          <a:lstStyle/>
          <a:p>
            <a:pPr lvl="0"/>
            <a:r>
              <a:rPr lang="en-US" dirty="0" smtClean="0">
                <a:solidFill>
                  <a:srgbClr val="C9443E"/>
                </a:solidFill>
              </a:rPr>
              <a:t>Capitalize 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on </a:t>
            </a:r>
            <a:r>
              <a:rPr lang="en-US" sz="1200" dirty="0" err="1">
                <a:solidFill>
                  <a:srgbClr val="003E5C"/>
                </a:solidFill>
                <a:latin typeface="Century Gothic"/>
              </a:rPr>
              <a:t>École</a:t>
            </a:r>
            <a:r>
              <a:rPr lang="en-US" sz="1200" dirty="0">
                <a:solidFill>
                  <a:srgbClr val="003E5C"/>
                </a:solidFill>
                <a:latin typeface="Century Gothic"/>
              </a:rPr>
              <a:t> </a:t>
            </a:r>
            <a:r>
              <a:rPr lang="en-US" sz="1200" dirty="0" err="1">
                <a:solidFill>
                  <a:srgbClr val="003E5C"/>
                </a:solidFill>
                <a:latin typeface="Century Gothic"/>
              </a:rPr>
              <a:t>Polytechnique’s</a:t>
            </a:r>
            <a:r>
              <a:rPr lang="en-US" sz="1200" dirty="0">
                <a:solidFill>
                  <a:srgbClr val="003E5C"/>
                </a:solidFill>
                <a:latin typeface="Century Gothic"/>
              </a:rPr>
              <a:t> strengths and resources, </a:t>
            </a:r>
            <a:r>
              <a:rPr lang="en-US" sz="1200" dirty="0" smtClean="0">
                <a:solidFill>
                  <a:srgbClr val="003E5C"/>
                </a:solidFill>
                <a:latin typeface="Century Gothic"/>
              </a:rPr>
              <a:t>engaged in creating disruptive innovations</a:t>
            </a:r>
          </a:p>
          <a:p>
            <a:pPr lvl="0"/>
            <a:r>
              <a:rPr lang="en-US" dirty="0" smtClean="0">
                <a:solidFill>
                  <a:srgbClr val="C9443E"/>
                </a:solidFill>
              </a:rPr>
              <a:t>Support </a:t>
            </a:r>
            <a:r>
              <a:rPr lang="en-US" sz="1200" dirty="0">
                <a:solidFill>
                  <a:srgbClr val="003E5C"/>
                </a:solidFill>
                <a:latin typeface="Century Gothic"/>
              </a:rPr>
              <a:t>the emergence of high-tech </a:t>
            </a:r>
            <a:r>
              <a:rPr lang="en-US" sz="1200" dirty="0" smtClean="0">
                <a:solidFill>
                  <a:srgbClr val="003E5C"/>
                </a:solidFill>
                <a:latin typeface="Century Gothic"/>
              </a:rPr>
              <a:t>start-ups </a:t>
            </a:r>
          </a:p>
          <a:p>
            <a:pPr lvl="0"/>
            <a:r>
              <a:rPr lang="en-US" dirty="0" smtClean="0"/>
              <a:t>Engage </a:t>
            </a:r>
            <a:r>
              <a:rPr lang="en-US" sz="1200" dirty="0">
                <a:solidFill>
                  <a:schemeClr val="tx2"/>
                </a:solidFill>
                <a:latin typeface="+mn-lt"/>
              </a:rPr>
              <a:t>selected</a:t>
            </a:r>
            <a:r>
              <a:rPr lang="en-US" dirty="0" smtClean="0"/>
              <a:t> 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major </a:t>
            </a:r>
            <a:r>
              <a:rPr lang="en-US" sz="1200" dirty="0">
                <a:solidFill>
                  <a:schemeClr val="tx2"/>
                </a:solidFill>
                <a:latin typeface="+mn-lt"/>
              </a:rPr>
              <a:t>groups and SME's in the ecosystem, encouraging interactions between 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business, research centers, start-ups and students</a:t>
            </a:r>
            <a:endParaRPr lang="en-US" sz="1200" dirty="0">
              <a:solidFill>
                <a:schemeClr val="tx2"/>
              </a:solidFill>
              <a:latin typeface="+mn-lt"/>
            </a:endParaRPr>
          </a:p>
          <a:p>
            <a:pPr lvl="0"/>
            <a:r>
              <a:rPr lang="en-US" dirty="0" smtClean="0">
                <a:solidFill>
                  <a:srgbClr val="C9443E"/>
                </a:solidFill>
              </a:rPr>
              <a:t>Accelerate </a:t>
            </a:r>
            <a:r>
              <a:rPr lang="en-US" sz="1200" dirty="0" smtClean="0">
                <a:solidFill>
                  <a:srgbClr val="003E5C"/>
                </a:solidFill>
                <a:latin typeface="Century Gothic"/>
              </a:rPr>
              <a:t>development </a:t>
            </a:r>
            <a:r>
              <a:rPr lang="en-US" sz="1200" dirty="0">
                <a:solidFill>
                  <a:srgbClr val="003E5C"/>
                </a:solidFill>
                <a:latin typeface="Century Gothic"/>
              </a:rPr>
              <a:t>of </a:t>
            </a:r>
            <a:r>
              <a:rPr lang="en-US" sz="1200" dirty="0" smtClean="0">
                <a:solidFill>
                  <a:srgbClr val="003E5C"/>
                </a:solidFill>
                <a:latin typeface="Century Gothic"/>
              </a:rPr>
              <a:t>a global and diversified </a:t>
            </a:r>
            <a:r>
              <a:rPr lang="en-US" sz="1200" dirty="0">
                <a:solidFill>
                  <a:srgbClr val="003E5C"/>
                </a:solidFill>
                <a:latin typeface="Century Gothic"/>
              </a:rPr>
              <a:t>entrepreneurial </a:t>
            </a:r>
            <a:r>
              <a:rPr lang="en-US" sz="1200" dirty="0" smtClean="0">
                <a:solidFill>
                  <a:srgbClr val="003E5C"/>
                </a:solidFill>
                <a:latin typeface="Century Gothic"/>
              </a:rPr>
              <a:t>ecosystem</a:t>
            </a:r>
          </a:p>
          <a:p>
            <a:pPr lvl="0"/>
            <a:r>
              <a:rPr lang="en-US" dirty="0" smtClean="0"/>
              <a:t>Stimulate </a:t>
            </a:r>
            <a:r>
              <a:rPr lang="en-US" sz="1200" dirty="0">
                <a:solidFill>
                  <a:schemeClr val="tx2"/>
                </a:solidFill>
                <a:latin typeface="+mn-lt"/>
              </a:rPr>
              <a:t>the creation of jobs and 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sustainable value</a:t>
            </a:r>
            <a:r>
              <a:rPr lang="en-US" sz="1200" dirty="0">
                <a:solidFill>
                  <a:schemeClr val="tx2"/>
                </a:solidFill>
                <a:latin typeface="+mn-lt"/>
              </a:rPr>
              <a:t>, on 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campus and abroad</a:t>
            </a:r>
            <a:endParaRPr lang="en-US" sz="12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5" name="Connecteur droit 14"/>
          <p:cNvCxnSpPr/>
          <p:nvPr/>
        </p:nvCxnSpPr>
        <p:spPr>
          <a:xfrm flipH="1">
            <a:off x="971600" y="1922934"/>
            <a:ext cx="1" cy="2160984"/>
          </a:xfrm>
          <a:prstGeom prst="line">
            <a:avLst/>
          </a:prstGeom>
          <a:ln w="63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956550" y="339725"/>
            <a:ext cx="863600" cy="71725"/>
          </a:xfrm>
          <a:prstGeom prst="rect">
            <a:avLst/>
          </a:prstGeom>
          <a:solidFill>
            <a:srgbClr val="877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7595334" y="451743"/>
            <a:ext cx="1224666" cy="256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fr-FR" sz="750" b="1" cap="all" dirty="0" err="1" smtClean="0">
                <a:solidFill>
                  <a:srgbClr val="87788B"/>
                </a:solidFill>
                <a:latin typeface="+mj-lt"/>
              </a:rPr>
              <a:t>our</a:t>
            </a:r>
            <a:r>
              <a:rPr lang="fr-FR" sz="750" b="1" cap="all" dirty="0" smtClean="0">
                <a:solidFill>
                  <a:srgbClr val="87788B"/>
                </a:solidFill>
                <a:latin typeface="+mj-lt"/>
              </a:rPr>
              <a:t> </a:t>
            </a:r>
            <a:r>
              <a:rPr lang="fr-FR" sz="750" b="1" cap="all" dirty="0" err="1">
                <a:solidFill>
                  <a:srgbClr val="87788B"/>
                </a:solidFill>
                <a:latin typeface="+mj-lt"/>
              </a:rPr>
              <a:t>dna</a:t>
            </a:r>
            <a:endParaRPr lang="fr-FR" sz="750" b="1" cap="all" dirty="0">
              <a:solidFill>
                <a:srgbClr val="87788B"/>
              </a:solidFill>
              <a:latin typeface="+mj-lt"/>
            </a:endParaRPr>
          </a:p>
          <a:p>
            <a:pPr algn="r"/>
            <a:endParaRPr lang="fr-FR" sz="750" b="1" kern="1200" cap="all" dirty="0" smtClean="0">
              <a:solidFill>
                <a:srgbClr val="87788B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599" y="1131590"/>
            <a:ext cx="72360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tx2"/>
                </a:solidFill>
              </a:rPr>
              <a:t>École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err="1">
                <a:solidFill>
                  <a:schemeClr val="tx2"/>
                </a:solidFill>
              </a:rPr>
              <a:t>Polytechnique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smtClean="0">
                <a:solidFill>
                  <a:schemeClr val="tx2"/>
                </a:solidFill>
              </a:rPr>
              <a:t>does </a:t>
            </a:r>
            <a:r>
              <a:rPr lang="en-US" sz="1200" dirty="0">
                <a:solidFill>
                  <a:schemeClr val="tx2"/>
                </a:solidFill>
              </a:rPr>
              <a:t>not just settle for creating knowledge. </a:t>
            </a:r>
            <a:r>
              <a:rPr lang="en-US" sz="1200" dirty="0" smtClean="0">
                <a:solidFill>
                  <a:schemeClr val="tx2"/>
                </a:solidFill>
              </a:rPr>
              <a:t>We develop an </a:t>
            </a:r>
            <a:r>
              <a:rPr lang="en-US" sz="1200" dirty="0">
                <a:solidFill>
                  <a:schemeClr val="tx2"/>
                </a:solidFill>
              </a:rPr>
              <a:t>exemplary </a:t>
            </a:r>
            <a:r>
              <a:rPr lang="en-US" sz="1200" dirty="0" smtClean="0">
                <a:solidFill>
                  <a:schemeClr val="tx2"/>
                </a:solidFill>
              </a:rPr>
              <a:t>entrepreneurial ecosystem </a:t>
            </a:r>
            <a:r>
              <a:rPr lang="en-US" sz="1200" dirty="0">
                <a:solidFill>
                  <a:schemeClr val="tx2"/>
                </a:solidFill>
              </a:rPr>
              <a:t>which includes the following five </a:t>
            </a:r>
            <a:r>
              <a:rPr lang="en-US" sz="1200" dirty="0" smtClean="0">
                <a:solidFill>
                  <a:schemeClr val="tx2"/>
                </a:solidFill>
              </a:rPr>
              <a:t>pillars :</a:t>
            </a:r>
            <a:endParaRPr lang="fr-FR" sz="1200" dirty="0">
              <a:solidFill>
                <a:schemeClr val="tx2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1187624" y="1923678"/>
            <a:ext cx="180000" cy="180000"/>
          </a:xfrm>
          <a:prstGeom prst="ellipse">
            <a:avLst/>
          </a:prstGeom>
          <a:solidFill>
            <a:srgbClr val="D2AF24"/>
          </a:solidFill>
          <a:ln>
            <a:solidFill>
              <a:srgbClr val="D2A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latin typeface="+mj-lt"/>
              </a:rPr>
              <a:t>1</a:t>
            </a:r>
            <a:endParaRPr lang="fr-FR" sz="900" dirty="0">
              <a:latin typeface="+mj-lt"/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1187624" y="2499742"/>
            <a:ext cx="180000" cy="180000"/>
          </a:xfrm>
          <a:prstGeom prst="ellipse">
            <a:avLst/>
          </a:prstGeom>
          <a:solidFill>
            <a:srgbClr val="D2AF24"/>
          </a:solidFill>
          <a:ln>
            <a:solidFill>
              <a:srgbClr val="D2A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latin typeface="+mj-lt"/>
              </a:rPr>
              <a:t>2</a:t>
            </a:r>
            <a:endParaRPr lang="fr-FR" sz="900" dirty="0">
              <a:latin typeface="+mj-lt"/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1187624" y="2859782"/>
            <a:ext cx="180000" cy="180000"/>
          </a:xfrm>
          <a:prstGeom prst="ellipse">
            <a:avLst/>
          </a:prstGeom>
          <a:solidFill>
            <a:srgbClr val="D2AF24"/>
          </a:solidFill>
          <a:ln>
            <a:solidFill>
              <a:srgbClr val="D2A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latin typeface="+mj-lt"/>
              </a:rPr>
              <a:t>3</a:t>
            </a:r>
            <a:endParaRPr lang="fr-FR" sz="900" dirty="0">
              <a:latin typeface="+mj-lt"/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1187624" y="3435846"/>
            <a:ext cx="180000" cy="180000"/>
          </a:xfrm>
          <a:prstGeom prst="ellipse">
            <a:avLst/>
          </a:prstGeom>
          <a:solidFill>
            <a:srgbClr val="D2AF24"/>
          </a:solidFill>
          <a:ln>
            <a:solidFill>
              <a:srgbClr val="D2A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latin typeface="+mj-lt"/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1187624" y="3831910"/>
            <a:ext cx="180000" cy="180000"/>
          </a:xfrm>
          <a:prstGeom prst="ellipse">
            <a:avLst/>
          </a:prstGeom>
          <a:solidFill>
            <a:srgbClr val="D2AF24"/>
          </a:solidFill>
          <a:ln>
            <a:solidFill>
              <a:srgbClr val="D2AF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>
                <a:latin typeface="+mj-lt"/>
              </a:rPr>
              <a:t>5</a:t>
            </a:r>
            <a:endParaRPr lang="fr-FR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530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Entrepreneurship &amp; Innovation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187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Activities FULLY dedicated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TO ENTREPRENEURSHIP AND INNOVATION</a:t>
            </a:r>
          </a:p>
        </p:txBody>
      </p:sp>
      <p:sp>
        <p:nvSpPr>
          <p:cNvPr id="6" name="Pentagone 5"/>
          <p:cNvSpPr/>
          <p:nvPr/>
        </p:nvSpPr>
        <p:spPr>
          <a:xfrm rot="5400000">
            <a:off x="845624" y="2013870"/>
            <a:ext cx="1980000" cy="1296000"/>
          </a:xfrm>
          <a:prstGeom prst="homePlate">
            <a:avLst>
              <a:gd name="adj" fmla="val 1325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 smtClean="0">
                <a:latin typeface="+mj-lt"/>
              </a:rPr>
              <a:t>Education</a:t>
            </a:r>
            <a:endParaRPr lang="en-US" sz="1400" dirty="0">
              <a:latin typeface="+mj-lt"/>
            </a:endParaRPr>
          </a:p>
        </p:txBody>
      </p:sp>
      <p:sp>
        <p:nvSpPr>
          <p:cNvPr id="7" name="Pentagone 6"/>
          <p:cNvSpPr/>
          <p:nvPr/>
        </p:nvSpPr>
        <p:spPr>
          <a:xfrm rot="5400000">
            <a:off x="2234116" y="2013870"/>
            <a:ext cx="1980000" cy="1296000"/>
          </a:xfrm>
          <a:prstGeom prst="homePlate">
            <a:avLst>
              <a:gd name="adj" fmla="val 14722"/>
            </a:avLst>
          </a:prstGeom>
          <a:solidFill>
            <a:srgbClr val="877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 smtClean="0">
                <a:latin typeface="+mj-lt"/>
              </a:rPr>
              <a:t>Accelerator</a:t>
            </a:r>
            <a:endParaRPr lang="en-US" sz="1400" dirty="0">
              <a:latin typeface="+mj-lt"/>
            </a:endParaRPr>
          </a:p>
        </p:txBody>
      </p:sp>
      <p:sp>
        <p:nvSpPr>
          <p:cNvPr id="8" name="Pentagone 7"/>
          <p:cNvSpPr/>
          <p:nvPr/>
        </p:nvSpPr>
        <p:spPr>
          <a:xfrm rot="5400000">
            <a:off x="3622608" y="2013870"/>
            <a:ext cx="1980000" cy="1296000"/>
          </a:xfrm>
          <a:prstGeom prst="homePlate">
            <a:avLst>
              <a:gd name="adj" fmla="val 15457"/>
            </a:avLst>
          </a:prstGeom>
          <a:solidFill>
            <a:srgbClr val="D2A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 smtClean="0">
                <a:latin typeface="+mj-lt"/>
              </a:rPr>
              <a:t>Incubator</a:t>
            </a:r>
            <a:endParaRPr lang="en-US" sz="1400" dirty="0">
              <a:latin typeface="+mj-lt"/>
            </a:endParaRPr>
          </a:p>
        </p:txBody>
      </p:sp>
      <p:sp>
        <p:nvSpPr>
          <p:cNvPr id="9" name="Pentagone 8"/>
          <p:cNvSpPr/>
          <p:nvPr/>
        </p:nvSpPr>
        <p:spPr>
          <a:xfrm rot="5400000">
            <a:off x="5011100" y="2013870"/>
            <a:ext cx="1980000" cy="1296000"/>
          </a:xfrm>
          <a:prstGeom prst="homePlate">
            <a:avLst>
              <a:gd name="adj" fmla="val 16192"/>
            </a:avLst>
          </a:prstGeom>
          <a:solidFill>
            <a:srgbClr val="C94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 smtClean="0">
                <a:latin typeface="+mj-lt"/>
              </a:rPr>
              <a:t>Prototyping</a:t>
            </a:r>
            <a:endParaRPr lang="en-US" sz="1400" dirty="0">
              <a:latin typeface="+mj-lt"/>
            </a:endParaRPr>
          </a:p>
        </p:txBody>
      </p:sp>
      <p:sp>
        <p:nvSpPr>
          <p:cNvPr id="10" name="Pentagone 9"/>
          <p:cNvSpPr/>
          <p:nvPr/>
        </p:nvSpPr>
        <p:spPr>
          <a:xfrm rot="5400000">
            <a:off x="6399592" y="2013870"/>
            <a:ext cx="1980000" cy="1296000"/>
          </a:xfrm>
          <a:prstGeom prst="homePlate">
            <a:avLst>
              <a:gd name="adj" fmla="val 15457"/>
            </a:avLst>
          </a:prstGeom>
          <a:solidFill>
            <a:srgbClr val="6DC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 err="1" smtClean="0">
                <a:latin typeface="+mj-lt"/>
              </a:rPr>
              <a:t>Coworking</a:t>
            </a:r>
            <a:endParaRPr lang="en-US" sz="140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56550" y="339725"/>
            <a:ext cx="863600" cy="71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595334" y="451743"/>
            <a:ext cx="1224666" cy="256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US" sz="750" b="1" cap="all" dirty="0" smtClean="0">
                <a:solidFill>
                  <a:schemeClr val="accent1"/>
                </a:solidFill>
                <a:latin typeface="+mj-lt"/>
              </a:rPr>
              <a:t>activities</a:t>
            </a:r>
            <a:endParaRPr lang="en-US" sz="750" b="1" kern="1200" cap="all" dirty="0" smtClean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Overall presentation entrepreneurship &amp; innovation</a:t>
            </a:r>
            <a:endParaRPr lang="fr-FR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74163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Education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developing entrepreneurial spirit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Overall presentation entrepreneurship &amp; innovation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956550" y="339725"/>
            <a:ext cx="863600" cy="71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595334" y="451743"/>
            <a:ext cx="1224666" cy="256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US" sz="750" b="1" cap="all" dirty="0" smtClean="0">
                <a:solidFill>
                  <a:schemeClr val="accent1"/>
                </a:solidFill>
                <a:latin typeface="+mj-lt"/>
              </a:rPr>
              <a:t>activities</a:t>
            </a:r>
            <a:endParaRPr lang="en-US" sz="750" b="1" kern="1200" cap="all" dirty="0" smtClean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Organigramme : Processus 10"/>
          <p:cNvSpPr/>
          <p:nvPr/>
        </p:nvSpPr>
        <p:spPr>
          <a:xfrm>
            <a:off x="6403606" y="195486"/>
            <a:ext cx="1408754" cy="792088"/>
          </a:xfrm>
          <a:prstGeom prst="flowChartProcess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300193" y="339725"/>
            <a:ext cx="1494705" cy="432048"/>
            <a:chOff x="1187624" y="1671870"/>
            <a:chExt cx="6849968" cy="1980000"/>
          </a:xfrm>
        </p:grpSpPr>
        <p:sp>
          <p:nvSpPr>
            <p:cNvPr id="13" name="Pentagone 12"/>
            <p:cNvSpPr/>
            <p:nvPr/>
          </p:nvSpPr>
          <p:spPr>
            <a:xfrm rot="5400000">
              <a:off x="845624" y="2013870"/>
              <a:ext cx="1980000" cy="1296000"/>
            </a:xfrm>
            <a:prstGeom prst="homePlate">
              <a:avLst>
                <a:gd name="adj" fmla="val 1325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smtClean="0">
                  <a:latin typeface="+mj-lt"/>
                </a:rPr>
                <a:t>1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4" name="Pentagone 13"/>
            <p:cNvSpPr/>
            <p:nvPr/>
          </p:nvSpPr>
          <p:spPr>
            <a:xfrm rot="5400000">
              <a:off x="2234116" y="2013870"/>
              <a:ext cx="1980000" cy="1296000"/>
            </a:xfrm>
            <a:prstGeom prst="homePlate">
              <a:avLst>
                <a:gd name="adj" fmla="val 14722"/>
              </a:avLst>
            </a:prstGeom>
            <a:solidFill>
              <a:srgbClr val="8778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400" dirty="0">
                <a:latin typeface="+mj-lt"/>
              </a:endParaRPr>
            </a:p>
          </p:txBody>
        </p:sp>
        <p:sp>
          <p:nvSpPr>
            <p:cNvPr id="15" name="Pentagone 14"/>
            <p:cNvSpPr/>
            <p:nvPr/>
          </p:nvSpPr>
          <p:spPr>
            <a:xfrm rot="5400000">
              <a:off x="3622608" y="2013870"/>
              <a:ext cx="1980000" cy="1296000"/>
            </a:xfrm>
            <a:prstGeom prst="homePlate">
              <a:avLst>
                <a:gd name="adj" fmla="val 15457"/>
              </a:avLst>
            </a:prstGeom>
            <a:solidFill>
              <a:srgbClr val="D2AF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400" dirty="0">
                <a:latin typeface="+mj-lt"/>
              </a:endParaRPr>
            </a:p>
          </p:txBody>
        </p:sp>
        <p:sp>
          <p:nvSpPr>
            <p:cNvPr id="16" name="Pentagone 15"/>
            <p:cNvSpPr/>
            <p:nvPr/>
          </p:nvSpPr>
          <p:spPr>
            <a:xfrm rot="5400000">
              <a:off x="5011100" y="2013870"/>
              <a:ext cx="1980000" cy="1296000"/>
            </a:xfrm>
            <a:prstGeom prst="homePlate">
              <a:avLst>
                <a:gd name="adj" fmla="val 16192"/>
              </a:avLst>
            </a:prstGeom>
            <a:solidFill>
              <a:srgbClr val="C944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400" dirty="0">
                <a:latin typeface="+mj-lt"/>
              </a:endParaRPr>
            </a:p>
          </p:txBody>
        </p:sp>
        <p:sp>
          <p:nvSpPr>
            <p:cNvPr id="17" name="Pentagone 16"/>
            <p:cNvSpPr/>
            <p:nvPr/>
          </p:nvSpPr>
          <p:spPr>
            <a:xfrm rot="5400000">
              <a:off x="6399592" y="2013870"/>
              <a:ext cx="1980000" cy="1296000"/>
            </a:xfrm>
            <a:prstGeom prst="homePlate">
              <a:avLst>
                <a:gd name="adj" fmla="val 15457"/>
              </a:avLst>
            </a:prstGeom>
            <a:solidFill>
              <a:srgbClr val="6DC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400" dirty="0">
                <a:latin typeface="+mj-lt"/>
              </a:endParaRPr>
            </a:p>
          </p:txBody>
        </p:sp>
      </p:grpSp>
      <p:sp>
        <p:nvSpPr>
          <p:cNvPr id="18" name="Organigramme : Processus 17"/>
          <p:cNvSpPr/>
          <p:nvPr/>
        </p:nvSpPr>
        <p:spPr>
          <a:xfrm>
            <a:off x="6603170" y="195486"/>
            <a:ext cx="1191729" cy="792088"/>
          </a:xfrm>
          <a:prstGeom prst="flowChartProcess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187450" y="1348333"/>
            <a:ext cx="3168000" cy="3095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1000"/>
              </a:spcBef>
              <a:spcAft>
                <a:spcPts val="200"/>
              </a:spcAft>
              <a:buFontTx/>
              <a:buNone/>
              <a:defRPr sz="1500" kern="1200" cap="none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Tx/>
              <a:buNone/>
              <a:tabLst/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7313" indent="-87313" algn="l" defTabSz="914400" rtl="0" eaLnBrk="1" latinLnBrk="0" hangingPunct="1">
              <a:spcBef>
                <a:spcPts val="100"/>
              </a:spcBef>
              <a:spcAft>
                <a:spcPts val="100"/>
              </a:spcAft>
              <a:buFont typeface="Century Gothic" pitchFamily="34" charset="0"/>
              <a:buChar char="-"/>
              <a:defRPr lang="fr-FR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47675" indent="-88900" algn="l" defTabSz="914400" rtl="0" eaLnBrk="1" latinLnBrk="0" hangingPunct="1">
              <a:spcBef>
                <a:spcPts val="100"/>
              </a:spcBef>
              <a:spcAft>
                <a:spcPts val="100"/>
              </a:spcAft>
              <a:buSzPct val="100000"/>
              <a:buFont typeface="Century Gothic" pitchFamily="34" charset="0"/>
              <a:buChar char="•"/>
              <a:defRPr lang="fr-FR" sz="1200" kern="120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4pPr>
            <a:lvl5pPr marL="447675" indent="0" algn="l" defTabSz="625475" rtl="0" eaLnBrk="1" latinLnBrk="0" hangingPunct="1">
              <a:spcBef>
                <a:spcPts val="100"/>
              </a:spcBef>
              <a:spcAft>
                <a:spcPts val="100"/>
              </a:spcAft>
              <a:buFontTx/>
              <a:buNone/>
              <a:defRPr lang="fr-FR" sz="1200" kern="120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A devoted entrepreneurial education…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tx2"/>
                </a:solidFill>
                <a:latin typeface="+mn-lt"/>
              </a:rPr>
              <a:t>A unique blended, </a:t>
            </a:r>
            <a:r>
              <a:rPr lang="en-US" sz="1100" dirty="0">
                <a:latin typeface="+mn-lt"/>
              </a:rPr>
              <a:t>multidisciplinary scientific and business education </a:t>
            </a:r>
            <a:r>
              <a:rPr lang="en-US" sz="1100" dirty="0">
                <a:solidFill>
                  <a:schemeClr val="tx2"/>
                </a:solidFill>
                <a:latin typeface="+mn-lt"/>
              </a:rPr>
              <a:t>which allows students to face complex challenges, in an international environment.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Three 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distinct </a:t>
            </a:r>
            <a:r>
              <a:rPr lang="en-US" sz="1100" dirty="0" smtClean="0">
                <a:latin typeface="+mn-lt"/>
              </a:rPr>
              <a:t>Masters programs </a:t>
            </a:r>
            <a:r>
              <a:rPr lang="en-US" sz="1100" dirty="0" smtClean="0">
                <a:solidFill>
                  <a:schemeClr val="tx2"/>
                </a:solidFill>
                <a:latin typeface="+mn-lt"/>
              </a:rPr>
              <a:t>which combine classroom lectures with hands-on experience in innovation: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IT&amp;E (Technological Innovation: Entrepreneurship)</a:t>
            </a:r>
            <a:br>
              <a:rPr lang="en-US" sz="1000" dirty="0" smtClean="0">
                <a:solidFill>
                  <a:schemeClr val="bg2">
                    <a:lumMod val="75000"/>
                  </a:schemeClr>
                </a:solidFill>
                <a:latin typeface="+mn-lt"/>
              </a:rPr>
            </a:br>
            <a:r>
              <a:rPr lang="en-US" sz="1000" dirty="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PIC (Project, Innovation, Design)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IREN (Network Industries and the Digital Economy)</a:t>
            </a:r>
            <a:endParaRPr lang="en-US" sz="10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1" name="Espace réservé du contenu 6"/>
          <p:cNvSpPr>
            <a:spLocks noGrp="1"/>
          </p:cNvSpPr>
          <p:nvPr>
            <p:ph sz="quarter" idx="13"/>
          </p:nvPr>
        </p:nvSpPr>
        <p:spPr>
          <a:xfrm>
            <a:off x="4788030" y="1348333"/>
            <a:ext cx="3168520" cy="3095625"/>
          </a:xfrm>
        </p:spPr>
        <p:txBody>
          <a:bodyPr/>
          <a:lstStyle/>
          <a:p>
            <a:pPr lvl="0"/>
            <a:r>
              <a:rPr lang="en-US" sz="1600" dirty="0" smtClean="0">
                <a:solidFill>
                  <a:srgbClr val="C9443E"/>
                </a:solidFill>
              </a:rPr>
              <a:t>… to be completed with specific training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50" dirty="0" smtClean="0">
                <a:solidFill>
                  <a:schemeClr val="tx2"/>
                </a:solidFill>
                <a:latin typeface="+mn-lt"/>
              </a:rPr>
              <a:t>A set of s</a:t>
            </a:r>
            <a:r>
              <a:rPr lang="en-US" sz="1050" dirty="0" smtClean="0">
                <a:solidFill>
                  <a:schemeClr val="tx2"/>
                </a:solidFill>
                <a:latin typeface="+mn-lt"/>
              </a:rPr>
              <a:t>pecial </a:t>
            </a:r>
            <a:r>
              <a:rPr lang="en-US" sz="1050" dirty="0" smtClean="0">
                <a:solidFill>
                  <a:schemeClr val="tx2"/>
                </a:solidFill>
                <a:latin typeface="+mn-lt"/>
              </a:rPr>
              <a:t>course modules for </a:t>
            </a:r>
            <a:r>
              <a:rPr lang="en-US" sz="1050" dirty="0" smtClean="0">
                <a:latin typeface="+mn-lt"/>
              </a:rPr>
              <a:t>developing innovative entrepreneurship </a:t>
            </a:r>
            <a:r>
              <a:rPr lang="en-US" sz="1050" dirty="0" smtClean="0">
                <a:solidFill>
                  <a:schemeClr val="tx2"/>
                </a:solidFill>
                <a:latin typeface="+mn-lt"/>
              </a:rPr>
              <a:t>: MOOCs, entrepreneur guest lectures, Master Class Series, </a:t>
            </a:r>
            <a:r>
              <a:rPr lang="en-US" sz="1050" dirty="0" err="1" smtClean="0">
                <a:solidFill>
                  <a:schemeClr val="tx2"/>
                </a:solidFill>
                <a:latin typeface="+mn-lt"/>
              </a:rPr>
              <a:t>Fablab</a:t>
            </a:r>
            <a:r>
              <a:rPr lang="en-US" sz="105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mr-IN" sz="1050" dirty="0" smtClean="0">
                <a:solidFill>
                  <a:schemeClr val="tx2"/>
                </a:solidFill>
                <a:latin typeface="+mn-lt"/>
              </a:rPr>
              <a:t>–</a:t>
            </a:r>
            <a:r>
              <a:rPr lang="en-US" sz="1050" dirty="0" smtClean="0">
                <a:solidFill>
                  <a:schemeClr val="tx2"/>
                </a:solidFill>
                <a:latin typeface="+mn-lt"/>
              </a:rPr>
              <a:t> design, etc</a:t>
            </a:r>
            <a:r>
              <a:rPr lang="en-US" sz="1050" dirty="0" smtClean="0">
                <a:solidFill>
                  <a:schemeClr val="tx2"/>
                </a:solidFill>
                <a:latin typeface="+mn-lt"/>
              </a:rPr>
              <a:t>.</a:t>
            </a:r>
          </a:p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050" dirty="0" smtClean="0">
                <a:latin typeface="+mn-lt"/>
              </a:rPr>
              <a:t>Short-term programs : </a:t>
            </a:r>
            <a:r>
              <a:rPr lang="en-US" sz="1050" dirty="0" smtClean="0">
                <a:solidFill>
                  <a:schemeClr val="tx2"/>
                </a:solidFill>
                <a:latin typeface="+mn-lt"/>
              </a:rPr>
              <a:t>market exploration, </a:t>
            </a:r>
            <a:r>
              <a:rPr lang="en-US" sz="1050" dirty="0" smtClean="0">
                <a:solidFill>
                  <a:schemeClr val="tx2"/>
                </a:solidFill>
                <a:latin typeface="+mn-lt"/>
              </a:rPr>
              <a:t>lean product innovation, I.P., etc.</a:t>
            </a:r>
          </a:p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050" dirty="0" smtClean="0">
                <a:latin typeface="+mn-lt"/>
              </a:rPr>
              <a:t>Student </a:t>
            </a:r>
            <a:r>
              <a:rPr lang="en-US" sz="1050" dirty="0" smtClean="0">
                <a:latin typeface="+mn-lt"/>
              </a:rPr>
              <a:t>initiative</a:t>
            </a:r>
            <a:r>
              <a:rPr lang="en-US" sz="1050" dirty="0" smtClean="0">
                <a:latin typeface="+mn-lt"/>
              </a:rPr>
              <a:t>s </a:t>
            </a:r>
            <a:r>
              <a:rPr lang="en-US" sz="1050" dirty="0" smtClean="0">
                <a:solidFill>
                  <a:schemeClr val="tx2"/>
                </a:solidFill>
                <a:latin typeface="+mn-lt"/>
              </a:rPr>
              <a:t>focused on science and technology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3099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X-up</a:t>
            </a:r>
            <a:r>
              <a:rPr lang="en-US" dirty="0" smtClean="0"/>
              <a:t> Accelerator</a:t>
            </a:r>
            <a:br>
              <a:rPr lang="en-US" dirty="0" smtClean="0"/>
            </a:br>
            <a:r>
              <a:rPr lang="en-US" dirty="0" smtClean="0"/>
              <a:t>guiding young entrepreneurs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Overall presentation entrepreneurship &amp; innovation</a:t>
            </a:r>
            <a:endParaRPr lang="en-US" dirty="0"/>
          </a:p>
        </p:txBody>
      </p:sp>
      <p:sp>
        <p:nvSpPr>
          <p:cNvPr id="9" name="Pentagone 8"/>
          <p:cNvSpPr/>
          <p:nvPr/>
        </p:nvSpPr>
        <p:spPr>
          <a:xfrm>
            <a:off x="683568" y="1158434"/>
            <a:ext cx="7632848" cy="2277412"/>
          </a:xfrm>
          <a:prstGeom prst="homePlate">
            <a:avLst>
              <a:gd name="adj" fmla="val 19940"/>
            </a:avLst>
          </a:prstGeom>
          <a:solidFill>
            <a:schemeClr val="bg1"/>
          </a:solidFill>
          <a:ln w="12700">
            <a:solidFill>
              <a:srgbClr val="D2AF2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2843808" y="1158434"/>
            <a:ext cx="4751526" cy="2277479"/>
          </a:xfrm>
        </p:spPr>
        <p:txBody>
          <a:bodyPr anchor="ctr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b="1" dirty="0" smtClean="0">
                <a:solidFill>
                  <a:schemeClr val="tx2"/>
                </a:solidFill>
                <a:latin typeface="+mn-lt"/>
              </a:rPr>
              <a:t>6-months</a:t>
            </a:r>
            <a:r>
              <a:rPr lang="en-US" sz="1000" dirty="0" smtClean="0">
                <a:solidFill>
                  <a:schemeClr val="tx2"/>
                </a:solidFill>
                <a:latin typeface="+mn-lt"/>
              </a:rPr>
              <a:t> renewable acceleration cycle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b="1" dirty="0" smtClean="0">
                <a:solidFill>
                  <a:schemeClr val="tx2"/>
                </a:solidFill>
                <a:latin typeface="+mn-lt"/>
              </a:rPr>
              <a:t>2 batches per year</a:t>
            </a:r>
            <a:r>
              <a:rPr lang="en-US" sz="1000" dirty="0" smtClean="0">
                <a:solidFill>
                  <a:schemeClr val="tx2"/>
                </a:solidFill>
                <a:latin typeface="+mn-lt"/>
              </a:rPr>
              <a:t>, from 5 to 12 startups. Long-term goal : up to 15 startups per batch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 smtClean="0">
                <a:solidFill>
                  <a:schemeClr val="tx2"/>
                </a:solidFill>
                <a:latin typeface="+mn-lt"/>
              </a:rPr>
              <a:t>Process essentially based around </a:t>
            </a:r>
            <a:r>
              <a:rPr lang="en-US" sz="1000" b="1" dirty="0" smtClean="0">
                <a:solidFill>
                  <a:schemeClr val="tx2"/>
                </a:solidFill>
                <a:latin typeface="+mn-lt"/>
              </a:rPr>
              <a:t>mentoring</a:t>
            </a:r>
            <a:r>
              <a:rPr lang="en-US" sz="1000" dirty="0" smtClean="0">
                <a:solidFill>
                  <a:schemeClr val="tx2"/>
                </a:solidFill>
                <a:latin typeface="+mn-lt"/>
              </a:rPr>
              <a:t> : business, technical, lean startup.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000" dirty="0" smtClean="0">
                <a:solidFill>
                  <a:srgbClr val="003E5C"/>
                </a:solidFill>
                <a:latin typeface="Century Gothic"/>
              </a:rPr>
              <a:t>In close interaction with our international network of incubators</a:t>
            </a:r>
            <a:endParaRPr lang="en-US" sz="1000" dirty="0">
              <a:solidFill>
                <a:srgbClr val="003E5C"/>
              </a:solidFill>
              <a:latin typeface="Century Gothic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3568" y="1158434"/>
            <a:ext cx="1908000" cy="2277412"/>
          </a:xfrm>
          <a:prstGeom prst="rect">
            <a:avLst/>
          </a:prstGeom>
          <a:solidFill>
            <a:srgbClr val="877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On-campus </a:t>
            </a:r>
          </a:p>
          <a:p>
            <a:pPr lvl="0" algn="ctr"/>
            <a:r>
              <a:rPr lang="en-US" sz="1400" b="1" dirty="0" smtClean="0">
                <a:solidFill>
                  <a:srgbClr val="FFFFFF"/>
                </a:solidFill>
                <a:latin typeface="Georgia"/>
              </a:rPr>
              <a:t>Accelerator</a:t>
            </a:r>
          </a:p>
          <a:p>
            <a:pPr lvl="0" algn="ctr"/>
            <a:r>
              <a:rPr lang="en-US" sz="1100" dirty="0" smtClean="0">
                <a:solidFill>
                  <a:srgbClr val="FFFFFF"/>
                </a:solidFill>
                <a:latin typeface="Georgia"/>
              </a:rPr>
              <a:t>for early-stage startups</a:t>
            </a:r>
            <a:endParaRPr lang="en-US" sz="1100" dirty="0">
              <a:solidFill>
                <a:srgbClr val="FFFFFF"/>
              </a:solidFill>
              <a:latin typeface="Georgia"/>
            </a:endParaRPr>
          </a:p>
        </p:txBody>
      </p:sp>
      <p:sp>
        <p:nvSpPr>
          <p:cNvPr id="12" name="Espace réservé du contenu 7"/>
          <p:cNvSpPr txBox="1">
            <a:spLocks/>
          </p:cNvSpPr>
          <p:nvPr/>
        </p:nvSpPr>
        <p:spPr>
          <a:xfrm>
            <a:off x="3794762" y="3741660"/>
            <a:ext cx="1836000" cy="648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spcBef>
                <a:spcPts val="1000"/>
              </a:spcBef>
              <a:spcAft>
                <a:spcPts val="200"/>
              </a:spcAft>
              <a:buFontTx/>
              <a:buNone/>
              <a:defRPr sz="1500" kern="1200" cap="none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Tx/>
              <a:buNone/>
              <a:tabLst/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7313" indent="-87313" algn="l" defTabSz="914400" rtl="0" eaLnBrk="1" latinLnBrk="0" hangingPunct="1">
              <a:spcBef>
                <a:spcPts val="100"/>
              </a:spcBef>
              <a:spcAft>
                <a:spcPts val="100"/>
              </a:spcAft>
              <a:buFont typeface="Century Gothic" pitchFamily="34" charset="0"/>
              <a:buChar char="-"/>
              <a:defRPr lang="fr-FR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6575" indent="-88900" algn="l" defTabSz="914400" rtl="0" eaLnBrk="1" latinLnBrk="0" hangingPunct="1">
              <a:spcBef>
                <a:spcPts val="100"/>
              </a:spcBef>
              <a:spcAft>
                <a:spcPts val="100"/>
              </a:spcAft>
              <a:buSzPct val="100000"/>
              <a:buFont typeface="Century Gothic" pitchFamily="34" charset="0"/>
              <a:buChar char="•"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4pPr>
            <a:lvl5pPr marL="536575" indent="0" algn="l" defTabSz="625475" rtl="0" eaLnBrk="1" latinLnBrk="0" hangingPunct="1">
              <a:spcBef>
                <a:spcPts val="100"/>
              </a:spcBef>
              <a:spcAft>
                <a:spcPts val="100"/>
              </a:spcAft>
              <a:buFontTx/>
              <a:buNone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Technical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financial support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39856" y="3778535"/>
            <a:ext cx="1836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Involving students, laboratories,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business partners and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alumni</a:t>
            </a:r>
          </a:p>
        </p:txBody>
      </p:sp>
      <p:sp>
        <p:nvSpPr>
          <p:cNvPr id="14" name="Espace réservé du contenu 7"/>
          <p:cNvSpPr txBox="1">
            <a:spLocks/>
          </p:cNvSpPr>
          <p:nvPr/>
        </p:nvSpPr>
        <p:spPr>
          <a:xfrm>
            <a:off x="6372200" y="3778534"/>
            <a:ext cx="1944216" cy="76944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spcBef>
                <a:spcPts val="1000"/>
              </a:spcBef>
              <a:spcAft>
                <a:spcPts val="200"/>
              </a:spcAft>
              <a:buFontTx/>
              <a:buNone/>
              <a:defRPr sz="1500" kern="1200" cap="none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Tx/>
              <a:buNone/>
              <a:tabLst/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7313" indent="-87313" algn="l" defTabSz="914400" rtl="0" eaLnBrk="1" latinLnBrk="0" hangingPunct="1">
              <a:spcBef>
                <a:spcPts val="100"/>
              </a:spcBef>
              <a:spcAft>
                <a:spcPts val="100"/>
              </a:spcAft>
              <a:buFont typeface="Century Gothic" pitchFamily="34" charset="0"/>
              <a:buChar char="-"/>
              <a:defRPr lang="fr-FR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6575" indent="-88900" algn="l" defTabSz="914400" rtl="0" eaLnBrk="1" latinLnBrk="0" hangingPunct="1">
              <a:spcBef>
                <a:spcPts val="100"/>
              </a:spcBef>
              <a:spcAft>
                <a:spcPts val="100"/>
              </a:spcAft>
              <a:buSzPct val="100000"/>
              <a:buFont typeface="Century Gothic" pitchFamily="34" charset="0"/>
              <a:buChar char="•"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4pPr>
            <a:lvl5pPr marL="536575" indent="0" algn="l" defTabSz="625475" rtl="0" eaLnBrk="1" latinLnBrk="0" hangingPunct="1">
              <a:spcBef>
                <a:spcPts val="100"/>
              </a:spcBef>
              <a:spcAft>
                <a:spcPts val="100"/>
              </a:spcAft>
              <a:buFontTx/>
              <a:buNone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federation of active networks of companies and entrepreneurs</a:t>
            </a:r>
          </a:p>
        </p:txBody>
      </p:sp>
      <p:cxnSp>
        <p:nvCxnSpPr>
          <p:cNvPr id="15" name="Connecteur droit 14"/>
          <p:cNvCxnSpPr/>
          <p:nvPr/>
        </p:nvCxnSpPr>
        <p:spPr>
          <a:xfrm>
            <a:off x="971600" y="3435846"/>
            <a:ext cx="0" cy="504056"/>
          </a:xfrm>
          <a:prstGeom prst="line">
            <a:avLst/>
          </a:prstGeom>
          <a:ln w="6350">
            <a:solidFill>
              <a:srgbClr val="D2A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971600" y="3939902"/>
            <a:ext cx="284667" cy="152400"/>
          </a:xfrm>
          <a:prstGeom prst="line">
            <a:avLst/>
          </a:prstGeom>
          <a:ln w="6350">
            <a:solidFill>
              <a:srgbClr val="D2A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1393426" y="3849672"/>
            <a:ext cx="0" cy="504056"/>
          </a:xfrm>
          <a:prstGeom prst="line">
            <a:avLst/>
          </a:prstGeom>
          <a:ln w="6350">
            <a:solidFill>
              <a:srgbClr val="D2A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3707904" y="3857775"/>
            <a:ext cx="0" cy="504056"/>
          </a:xfrm>
          <a:prstGeom prst="line">
            <a:avLst/>
          </a:prstGeom>
          <a:ln w="6350">
            <a:solidFill>
              <a:srgbClr val="D2A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6228184" y="3840274"/>
            <a:ext cx="0" cy="504056"/>
          </a:xfrm>
          <a:prstGeom prst="line">
            <a:avLst/>
          </a:prstGeom>
          <a:ln w="6350">
            <a:solidFill>
              <a:srgbClr val="D2A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3293752" y="3435846"/>
            <a:ext cx="0" cy="504056"/>
          </a:xfrm>
          <a:prstGeom prst="line">
            <a:avLst/>
          </a:prstGeom>
          <a:ln w="6350">
            <a:solidFill>
              <a:srgbClr val="D2A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3293752" y="3939902"/>
            <a:ext cx="284667" cy="152400"/>
          </a:xfrm>
          <a:prstGeom prst="line">
            <a:avLst/>
          </a:prstGeom>
          <a:ln w="6350">
            <a:solidFill>
              <a:srgbClr val="D2A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5836627" y="3435913"/>
            <a:ext cx="0" cy="504056"/>
          </a:xfrm>
          <a:prstGeom prst="line">
            <a:avLst/>
          </a:prstGeom>
          <a:ln w="6350">
            <a:solidFill>
              <a:srgbClr val="D2A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5836627" y="3939969"/>
            <a:ext cx="284667" cy="152400"/>
          </a:xfrm>
          <a:prstGeom prst="line">
            <a:avLst/>
          </a:prstGeom>
          <a:ln w="6350">
            <a:solidFill>
              <a:srgbClr val="D2AF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956550" y="339725"/>
            <a:ext cx="863600" cy="71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595334" y="451743"/>
            <a:ext cx="1224666" cy="256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US" sz="750" b="1" cap="all" dirty="0" smtClean="0">
                <a:solidFill>
                  <a:schemeClr val="accent1"/>
                </a:solidFill>
                <a:latin typeface="+mj-lt"/>
              </a:rPr>
              <a:t>Activities</a:t>
            </a:r>
            <a:endParaRPr lang="en-US" sz="750" b="1" kern="1200" cap="all" dirty="0" smtClean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6" name="Groupe 25"/>
          <p:cNvGrpSpPr/>
          <p:nvPr/>
        </p:nvGrpSpPr>
        <p:grpSpPr>
          <a:xfrm>
            <a:off x="6300193" y="339725"/>
            <a:ext cx="1494705" cy="432048"/>
            <a:chOff x="1187624" y="1671870"/>
            <a:chExt cx="6849968" cy="1980000"/>
          </a:xfrm>
        </p:grpSpPr>
        <p:sp>
          <p:nvSpPr>
            <p:cNvPr id="27" name="Pentagone 26"/>
            <p:cNvSpPr/>
            <p:nvPr/>
          </p:nvSpPr>
          <p:spPr>
            <a:xfrm rot="5400000">
              <a:off x="845624" y="2013870"/>
              <a:ext cx="1980000" cy="1296000"/>
            </a:xfrm>
            <a:prstGeom prst="homePlate">
              <a:avLst>
                <a:gd name="adj" fmla="val 1325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400" dirty="0">
                <a:latin typeface="+mj-lt"/>
              </a:endParaRPr>
            </a:p>
          </p:txBody>
        </p:sp>
        <p:sp>
          <p:nvSpPr>
            <p:cNvPr id="28" name="Pentagone 27"/>
            <p:cNvSpPr/>
            <p:nvPr/>
          </p:nvSpPr>
          <p:spPr>
            <a:xfrm rot="5400000">
              <a:off x="2234116" y="2013870"/>
              <a:ext cx="1980000" cy="1296000"/>
            </a:xfrm>
            <a:prstGeom prst="homePlate">
              <a:avLst>
                <a:gd name="adj" fmla="val 14722"/>
              </a:avLst>
            </a:prstGeom>
            <a:solidFill>
              <a:srgbClr val="8778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smtClean="0">
                  <a:latin typeface="+mj-lt"/>
                </a:rPr>
                <a:t>2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9" name="Pentagone 28"/>
            <p:cNvSpPr/>
            <p:nvPr/>
          </p:nvSpPr>
          <p:spPr>
            <a:xfrm rot="5400000">
              <a:off x="3622608" y="2013870"/>
              <a:ext cx="1980000" cy="1296000"/>
            </a:xfrm>
            <a:prstGeom prst="homePlate">
              <a:avLst>
                <a:gd name="adj" fmla="val 15457"/>
              </a:avLst>
            </a:prstGeom>
            <a:solidFill>
              <a:srgbClr val="D2AF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400" dirty="0">
                <a:latin typeface="+mj-lt"/>
              </a:endParaRPr>
            </a:p>
          </p:txBody>
        </p:sp>
        <p:sp>
          <p:nvSpPr>
            <p:cNvPr id="30" name="Pentagone 29"/>
            <p:cNvSpPr/>
            <p:nvPr/>
          </p:nvSpPr>
          <p:spPr>
            <a:xfrm rot="5400000">
              <a:off x="5011100" y="2013870"/>
              <a:ext cx="1980000" cy="1296000"/>
            </a:xfrm>
            <a:prstGeom prst="homePlate">
              <a:avLst>
                <a:gd name="adj" fmla="val 16192"/>
              </a:avLst>
            </a:prstGeom>
            <a:solidFill>
              <a:srgbClr val="C944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400" dirty="0">
                <a:latin typeface="+mj-lt"/>
              </a:endParaRPr>
            </a:p>
          </p:txBody>
        </p:sp>
        <p:sp>
          <p:nvSpPr>
            <p:cNvPr id="31" name="Pentagone 30"/>
            <p:cNvSpPr/>
            <p:nvPr/>
          </p:nvSpPr>
          <p:spPr>
            <a:xfrm rot="5400000">
              <a:off x="6399592" y="2013870"/>
              <a:ext cx="1980000" cy="1296000"/>
            </a:xfrm>
            <a:prstGeom prst="homePlate">
              <a:avLst>
                <a:gd name="adj" fmla="val 15457"/>
              </a:avLst>
            </a:prstGeom>
            <a:solidFill>
              <a:srgbClr val="6DC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400" dirty="0">
                <a:latin typeface="+mj-lt"/>
              </a:endParaRPr>
            </a:p>
          </p:txBody>
        </p:sp>
      </p:grpSp>
      <p:sp>
        <p:nvSpPr>
          <p:cNvPr id="32" name="Organigramme : Processus 31"/>
          <p:cNvSpPr/>
          <p:nvPr/>
        </p:nvSpPr>
        <p:spPr>
          <a:xfrm>
            <a:off x="6906148" y="195486"/>
            <a:ext cx="888751" cy="792088"/>
          </a:xfrm>
          <a:prstGeom prst="flowChartProcess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rganigramme : Processus 32"/>
          <p:cNvSpPr/>
          <p:nvPr/>
        </p:nvSpPr>
        <p:spPr>
          <a:xfrm>
            <a:off x="6300192" y="195486"/>
            <a:ext cx="302978" cy="612008"/>
          </a:xfrm>
          <a:prstGeom prst="flowChartProcess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4017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NOs</a:t>
            </a:r>
            <a:r>
              <a:rPr lang="fr-FR" dirty="0" smtClean="0"/>
              <a:t> accélérés</a:t>
            </a:r>
            <a:br>
              <a:rPr lang="fr-FR" dirty="0" smtClean="0"/>
            </a:br>
            <a:r>
              <a:rPr lang="fr-FR" dirty="0" smtClean="0"/>
              <a:t>X-UP #4 : 7 projets &amp; start-ups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Overall presentation entrepreneurship &amp; innovation</a:t>
            </a:r>
            <a:endParaRPr lang="en-US" dirty="0"/>
          </a:p>
        </p:txBody>
      </p:sp>
      <p:pic>
        <p:nvPicPr>
          <p:cNvPr id="6" name="image00.png" title="Image"/>
          <p:cNvPicPr preferRelativeResize="0"/>
          <p:nvPr/>
        </p:nvPicPr>
        <p:blipFill>
          <a:blip r:embed="rId2" cstate="print"/>
          <a:stretch>
            <a:fillRect/>
          </a:stretch>
        </p:blipFill>
        <p:spPr>
          <a:xfrm>
            <a:off x="352965" y="1140357"/>
            <a:ext cx="1320381" cy="487841"/>
          </a:xfrm>
          <a:prstGeom prst="rect">
            <a:avLst/>
          </a:prstGeom>
          <a:noFill/>
        </p:spPr>
      </p:pic>
      <p:pic>
        <p:nvPicPr>
          <p:cNvPr id="7" name="image03.png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1815694" y="1591011"/>
            <a:ext cx="1123950" cy="495300"/>
          </a:xfrm>
          <a:prstGeom prst="rect">
            <a:avLst/>
          </a:prstGeom>
          <a:noFill/>
        </p:spPr>
      </p:pic>
      <p:pic>
        <p:nvPicPr>
          <p:cNvPr id="8" name="image07.jpg" title="Image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2521846" y="2206348"/>
            <a:ext cx="819150" cy="819150"/>
          </a:xfrm>
          <a:prstGeom prst="rect">
            <a:avLst/>
          </a:prstGeom>
          <a:noFill/>
        </p:spPr>
      </p:pic>
      <p:pic>
        <p:nvPicPr>
          <p:cNvPr id="10" name="image04.jpg" title="Image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7191684" y="1792638"/>
            <a:ext cx="1104900" cy="266700"/>
          </a:xfrm>
          <a:prstGeom prst="rect">
            <a:avLst/>
          </a:prstGeom>
          <a:noFill/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62" y="3363838"/>
            <a:ext cx="1872208" cy="1104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686" y="1929617"/>
            <a:ext cx="1084806" cy="1110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317" y="954263"/>
            <a:ext cx="1379340" cy="67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314925"/>
            <a:ext cx="1835696" cy="85673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850" y="744540"/>
            <a:ext cx="1837568" cy="58631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65" y="2177603"/>
            <a:ext cx="1742768" cy="629046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678" y="3491607"/>
            <a:ext cx="1552172" cy="139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82" y="572270"/>
            <a:ext cx="1905000" cy="167640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7043309" y="4322571"/>
            <a:ext cx="18722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400" b="1" i="1" dirty="0" smtClean="0"/>
              <a:t>WINDGUARD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907742" y="4237307"/>
            <a:ext cx="13681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400" b="1" i="1" dirty="0" smtClean="0"/>
              <a:t>TEMPO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283718"/>
            <a:ext cx="3168352" cy="95350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6296" y="3363838"/>
            <a:ext cx="1634492" cy="835620"/>
          </a:xfrm>
          <a:prstGeom prst="rect">
            <a:avLst/>
          </a:prstGeom>
        </p:spPr>
      </p:pic>
      <p:pic>
        <p:nvPicPr>
          <p:cNvPr id="9" name="image05.png"/>
          <p:cNvPicPr preferRelativeResize="0"/>
          <p:nvPr/>
        </p:nvPicPr>
        <p:blipFill>
          <a:blip r:embed="rId16" cstate="print"/>
          <a:stretch>
            <a:fillRect/>
          </a:stretch>
        </p:blipFill>
        <p:spPr>
          <a:xfrm>
            <a:off x="1835696" y="3458574"/>
            <a:ext cx="1133475" cy="276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295619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EW_Modele_de_Presentation">
  <a:themeElements>
    <a:clrScheme name="X - Ecole Polytechnique">
      <a:dk1>
        <a:srgbClr val="000000"/>
      </a:dk1>
      <a:lt1>
        <a:srgbClr val="FFFFFF"/>
      </a:lt1>
      <a:dk2>
        <a:srgbClr val="003E5C"/>
      </a:dk2>
      <a:lt2>
        <a:srgbClr val="9B9B9B"/>
      </a:lt2>
      <a:accent1>
        <a:srgbClr val="006880"/>
      </a:accent1>
      <a:accent2>
        <a:srgbClr val="C9443E"/>
      </a:accent2>
      <a:accent3>
        <a:srgbClr val="A68B4E"/>
      </a:accent3>
      <a:accent4>
        <a:srgbClr val="4C2C4F"/>
      </a:accent4>
      <a:accent5>
        <a:srgbClr val="8E8581"/>
      </a:accent5>
      <a:accent6>
        <a:srgbClr val="F2CC38"/>
      </a:accent6>
      <a:hlink>
        <a:srgbClr val="006880"/>
      </a:hlink>
      <a:folHlink>
        <a:srgbClr val="006880"/>
      </a:folHlink>
    </a:clrScheme>
    <a:fontScheme name="X - Ecole Polytechnique">
      <a:majorFont>
        <a:latin typeface="Georgia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635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50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NEW_Modele_de_Presentation</Template>
  <TotalTime>18461</TotalTime>
  <Words>1643</Words>
  <Application>Microsoft Macintosh PowerPoint</Application>
  <PresentationFormat>Présentation à l'écran (16:9)</PresentationFormat>
  <Paragraphs>294</Paragraphs>
  <Slides>30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7" baseType="lpstr">
      <vt:lpstr>Calibri</vt:lpstr>
      <vt:lpstr>Century Gothic</vt:lpstr>
      <vt:lpstr>Georgia</vt:lpstr>
      <vt:lpstr>Trebuchet MS</vt:lpstr>
      <vt:lpstr>Wingdings</vt:lpstr>
      <vt:lpstr>Arial</vt:lpstr>
      <vt:lpstr>NEW_Modele_de_Presentation</vt:lpstr>
      <vt:lpstr>Entrepreneurship &amp; Innovation  </vt:lpstr>
      <vt:lpstr>our dna</vt:lpstr>
      <vt:lpstr>innovation, the driving force of prosperity</vt:lpstr>
      <vt:lpstr>Building an exceptional ecosystem</vt:lpstr>
      <vt:lpstr>activities</vt:lpstr>
      <vt:lpstr>5 Activities FULLY dedicated TO ENTREPRENEURSHIP AND INNOVATION</vt:lpstr>
      <vt:lpstr>Education developing entrepreneurial spirit</vt:lpstr>
      <vt:lpstr>X-up Accelerator guiding young entrepreneurs</vt:lpstr>
      <vt:lpstr>NOs accélérés X-UP #4 : 7 projets &amp; start-ups</vt:lpstr>
      <vt:lpstr>Sourcing de la promo #5 en cours</vt:lpstr>
      <vt:lpstr>X-tech incubator supporting startups development</vt:lpstr>
      <vt:lpstr>Nos incubés X-Tech, Drahi-X occupancy: 78% </vt:lpstr>
      <vt:lpstr>x-f4B Creating, designing, prototyping</vt:lpstr>
      <vt:lpstr>Coworking sharing more than a workspace</vt:lpstr>
      <vt:lpstr>Corporates</vt:lpstr>
      <vt:lpstr>Becoming a corporate partner</vt:lpstr>
      <vt:lpstr>History</vt:lpstr>
      <vt:lpstr>Présentation PowerPoint</vt:lpstr>
      <vt:lpstr>Présentation PowerPoint</vt:lpstr>
      <vt:lpstr>Présentation PowerPoint</vt:lpstr>
      <vt:lpstr>Présentation PowerPoint</vt:lpstr>
      <vt:lpstr>SOME of our start-ups</vt:lpstr>
      <vt:lpstr>Zoom on : instent X-up batch #1 </vt:lpstr>
      <vt:lpstr>Zoom on : Auxivia X-up batch #2 </vt:lpstr>
      <vt:lpstr>Zoom on : FORSSEA ROBOTICS X-up batch #3 </vt:lpstr>
      <vt:lpstr>Zoom on : ADOK X-up batch #3 </vt:lpstr>
      <vt:lpstr>Zoom on : DEEPIKS X-up batch #3 </vt:lpstr>
      <vt:lpstr>Zoom on : SPINALCOM X-TECH</vt:lpstr>
      <vt:lpstr>Zoom on : accenta X-TECH</vt:lpstr>
      <vt:lpstr>CONTACT</vt:lpstr>
    </vt:vector>
  </TitlesOfParts>
  <Company>Ecole polytechnique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École polytechnique</dc:title>
  <dc:creator>Riou Gaela (Mlle)</dc:creator>
  <cp:lastModifiedBy>Matthieu Somekh</cp:lastModifiedBy>
  <cp:revision>725</cp:revision>
  <cp:lastPrinted>2014-09-26T16:55:26Z</cp:lastPrinted>
  <dcterms:created xsi:type="dcterms:W3CDTF">2014-01-22T13:27:02Z</dcterms:created>
  <dcterms:modified xsi:type="dcterms:W3CDTF">2017-01-25T08:27:07Z</dcterms:modified>
</cp:coreProperties>
</file>